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0" r:id="rId2"/>
    <p:sldId id="281" r:id="rId3"/>
    <p:sldId id="274" r:id="rId4"/>
    <p:sldId id="273" r:id="rId5"/>
    <p:sldId id="257" r:id="rId6"/>
    <p:sldId id="275" r:id="rId7"/>
    <p:sldId id="277" r:id="rId8"/>
    <p:sldId id="260" r:id="rId9"/>
    <p:sldId id="278" r:id="rId10"/>
    <p:sldId id="282" r:id="rId11"/>
    <p:sldId id="263" r:id="rId12"/>
    <p:sldId id="292" r:id="rId13"/>
    <p:sldId id="258" r:id="rId14"/>
    <p:sldId id="287" r:id="rId15"/>
    <p:sldId id="269" r:id="rId16"/>
    <p:sldId id="290" r:id="rId17"/>
    <p:sldId id="270" r:id="rId18"/>
    <p:sldId id="272" r:id="rId19"/>
    <p:sldId id="288" r:id="rId20"/>
    <p:sldId id="283" r:id="rId21"/>
    <p:sldId id="289" r:id="rId22"/>
    <p:sldId id="29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BA362-1A97-4104-942D-227C39090412}" type="datetimeFigureOut">
              <a:rPr lang="en-IN" smtClean="0"/>
              <a:pPr/>
              <a:t>12-02-2014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03A96F-A056-41FF-80B8-0993CA1C9B43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96EF3-DA1F-4A9F-9D88-8796891211F0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9509C-315D-4D23-B316-2158EC3E3992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1C41-7256-4EBD-AC07-5A19630EF73E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273F2-0BE1-4C3F-B8F7-37C69B75E29D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BBEA-0A9B-4CAD-895C-8951198E4F81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E9D89-863B-4F3B-A5D5-86A4929EB513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53BA-0DB4-45C9-B1FD-DFC689EAAE0A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37632-44AE-4269-A7E9-FC124562A9C3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D32B-300A-4FBF-9BA2-8E6C290CA312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23AF5-6B03-4719-A463-FF4E7B81CDB9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49784-E3ED-428C-A82C-90C80471BD65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4003D-DAB6-4125-AF0E-7DEB77FF1559}" type="datetime1">
              <a:rPr lang="en-IN" smtClean="0"/>
              <a:pPr/>
              <a:t>12-02-2014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F16C4-19BD-4B87-94FE-F87E9EA67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4"/>
            <a:ext cx="905986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497" tIns="0" rIns="64797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US" sz="3600" dirty="0" smtClean="0">
                <a:solidFill>
                  <a:srgbClr val="1C1C1C"/>
                </a:solidFill>
              </a:rPr>
              <a:t>Course: </a:t>
            </a:r>
          </a:p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rgbClr val="1C1C1C"/>
                </a:solidFill>
              </a:rPr>
              <a:t>Government Process Re-engineering</a:t>
            </a:r>
            <a:endParaRPr lang="en-US" sz="3600" dirty="0" smtClean="0">
              <a:solidFill>
                <a:srgbClr val="1C1C1C"/>
              </a:solidFill>
            </a:endParaRPr>
          </a:p>
          <a:p>
            <a:pPr marL="0" lvl="1">
              <a:spcBef>
                <a:spcPts val="600"/>
              </a:spcBef>
            </a:pPr>
            <a:endParaRPr lang="en-US" sz="3600" dirty="0" smtClean="0">
              <a:solidFill>
                <a:srgbClr val="1C1C1C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1C1C1C"/>
                </a:solidFill>
              </a:rPr>
              <a:t>Day 4</a:t>
            </a:r>
            <a:endParaRPr lang="en-US" sz="2400" dirty="0">
              <a:solidFill>
                <a:srgbClr val="1C1C1C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9059862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497" tIns="0" rIns="64797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1C1C1C"/>
                </a:solidFill>
              </a:rPr>
              <a:t>Session 3: </a:t>
            </a:r>
            <a:r>
              <a:rPr lang="en-US" sz="3200" dirty="0" smtClean="0">
                <a:solidFill>
                  <a:srgbClr val="1C1C1C"/>
                </a:solidFill>
              </a:rPr>
              <a:t>MCA 21 – A GAME CHANGER </a:t>
            </a:r>
          </a:p>
          <a:p>
            <a:pPr>
              <a:spcBef>
                <a:spcPts val="600"/>
              </a:spcBef>
            </a:pPr>
            <a:r>
              <a:rPr lang="en-US" sz="3200" dirty="0" smtClean="0">
                <a:solidFill>
                  <a:srgbClr val="1C1C1C"/>
                </a:solidFill>
              </a:rPr>
              <a:t>                     (CASE STUDY)</a:t>
            </a:r>
            <a:endParaRPr lang="en-US" sz="3200" dirty="0">
              <a:solidFill>
                <a:srgbClr val="1C1C1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ight Arrow 19"/>
          <p:cNvSpPr/>
          <p:nvPr/>
        </p:nvSpPr>
        <p:spPr>
          <a:xfrm rot="21433886">
            <a:off x="2192908" y="5304756"/>
            <a:ext cx="4611425" cy="484632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404664"/>
            <a:ext cx="1440160" cy="98640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BORROWER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(form in triplicate)</a:t>
            </a:r>
            <a:r>
              <a:rPr lang="en-US" sz="1600" dirty="0" smtClean="0">
                <a:latin typeface="Arial Rounded MT Bold" pitchFamily="34" charset="0"/>
              </a:rPr>
              <a:t> </a:t>
            </a:r>
            <a:endParaRPr lang="en-IN" sz="1600" dirty="0"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20272" y="476672"/>
            <a:ext cx="1224136" cy="1080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Arial Rounded MT Bold" pitchFamily="34" charset="0"/>
              </a:rPr>
              <a:t>LENDER</a:t>
            </a:r>
            <a:r>
              <a:rPr lang="en-US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endParaRPr lang="en-IN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411760" y="404664"/>
            <a:ext cx="4320480" cy="70065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Sends for signature 1 day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8" name="Left Arrow 7"/>
          <p:cNvSpPr/>
          <p:nvPr/>
        </p:nvSpPr>
        <p:spPr>
          <a:xfrm rot="16200000">
            <a:off x="359532" y="1736812"/>
            <a:ext cx="1512168" cy="1008112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Deposits</a:t>
            </a:r>
            <a:r>
              <a:rPr lang="en-US" sz="1200" dirty="0" smtClean="0">
                <a:latin typeface="Arial Rounded MT Bold" pitchFamily="34" charset="0"/>
              </a:rPr>
              <a:t> 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Form with  documents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2411760" y="1052736"/>
            <a:ext cx="4248472" cy="576064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Returns Forms after sign.  1 day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0" name="Flowchart: Multidocument 9"/>
          <p:cNvSpPr/>
          <p:nvPr/>
        </p:nvSpPr>
        <p:spPr>
          <a:xfrm>
            <a:off x="179512" y="3068960"/>
            <a:ext cx="2448272" cy="1584176"/>
          </a:xfrm>
          <a:prstGeom prst="flowChartMultidocumen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CASHIER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Forms &amp; documents filed for </a:t>
            </a:r>
            <a:r>
              <a:rPr lang="en-US" sz="1400" dirty="0" err="1" smtClean="0">
                <a:solidFill>
                  <a:schemeClr val="tx1"/>
                </a:solidFill>
                <a:latin typeface="Arial Rounded MT Bold" pitchFamily="34" charset="0"/>
              </a:rPr>
              <a:t>Regn</a:t>
            </a: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. 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1" name="Flowchart: Manual Operation 10"/>
          <p:cNvSpPr/>
          <p:nvPr/>
        </p:nvSpPr>
        <p:spPr>
          <a:xfrm>
            <a:off x="6660232" y="1916832"/>
            <a:ext cx="2088232" cy="900680"/>
          </a:xfrm>
          <a:prstGeom prst="flowChartManualOperation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Clerk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  <a:latin typeface="Arial Rounded MT Bold" pitchFamily="34" charset="0"/>
              </a:rPr>
              <a:t>Diarising</a:t>
            </a:r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  <a:endParaRPr lang="en-IN" sz="1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60232" y="3501008"/>
            <a:ext cx="1800200" cy="914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STA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(Scrutiny)</a:t>
            </a:r>
            <a:endParaRPr lang="en-IN" sz="1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20540450">
            <a:off x="2684295" y="2934053"/>
            <a:ext cx="3964947" cy="68835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                          1 day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 rot="1665669">
            <a:off x="1645191" y="2309309"/>
            <a:ext cx="5253651" cy="653861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Discussions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30 days </a:t>
            </a:r>
            <a:r>
              <a:rPr lang="en-US" sz="1200" b="1" dirty="0" smtClean="0">
                <a:solidFill>
                  <a:schemeClr val="tx1"/>
                </a:solidFill>
                <a:latin typeface="Arial Rounded MT Bold" pitchFamily="34" charset="0"/>
              </a:rPr>
              <a:t>(1 day 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+ 29 days queuing)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400" dirty="0">
              <a:latin typeface="Arial Rounded MT Bold" pitchFamily="34" charset="0"/>
            </a:endParaRPr>
          </a:p>
        </p:txBody>
      </p:sp>
      <p:sp>
        <p:nvSpPr>
          <p:cNvPr id="17" name="Isosceles Triangle 16"/>
          <p:cNvSpPr/>
          <p:nvPr/>
        </p:nvSpPr>
        <p:spPr>
          <a:xfrm>
            <a:off x="0" y="4725144"/>
            <a:ext cx="2051720" cy="108012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AROC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Approves 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8" name="Flowchart: Internal Storage 17"/>
          <p:cNvSpPr/>
          <p:nvPr/>
        </p:nvSpPr>
        <p:spPr>
          <a:xfrm>
            <a:off x="6948264" y="4653136"/>
            <a:ext cx="1512168" cy="864096"/>
          </a:xfrm>
          <a:prstGeom prst="flowChartInternalStorag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CLERK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Arial Rounded MT Bold" pitchFamily="34" charset="0"/>
              </a:rPr>
              <a:t>Diarising</a:t>
            </a: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9" name="Left Arrow 18"/>
          <p:cNvSpPr/>
          <p:nvPr/>
        </p:nvSpPr>
        <p:spPr>
          <a:xfrm rot="20606521">
            <a:off x="1662392" y="4598868"/>
            <a:ext cx="4743128" cy="484632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Submits for approval  1 day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2" name="Left Arrow 21"/>
          <p:cNvSpPr/>
          <p:nvPr/>
        </p:nvSpPr>
        <p:spPr>
          <a:xfrm rot="16200000">
            <a:off x="7524328" y="5517232"/>
            <a:ext cx="648072" cy="792088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3" name="Flowchart: Data 22"/>
          <p:cNvSpPr/>
          <p:nvPr/>
        </p:nvSpPr>
        <p:spPr>
          <a:xfrm>
            <a:off x="6804248" y="6245352"/>
            <a:ext cx="2088232" cy="612648"/>
          </a:xfrm>
          <a:prstGeom prst="flowChartInputOutp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just"/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Register of Charges</a:t>
            </a:r>
            <a:endParaRPr lang="en-IN" sz="1400" b="1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25" name="Flowchart: Decision 24"/>
          <p:cNvSpPr/>
          <p:nvPr/>
        </p:nvSpPr>
        <p:spPr>
          <a:xfrm>
            <a:off x="1115616" y="6029328"/>
            <a:ext cx="3240360" cy="828672"/>
          </a:xfrm>
          <a:prstGeom prst="flowChartDecision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Registration issued/form  08 stamped  1 day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200" dirty="0"/>
          </a:p>
        </p:txBody>
      </p:sp>
      <p:sp>
        <p:nvSpPr>
          <p:cNvPr id="26" name="Left Arrow 25"/>
          <p:cNvSpPr/>
          <p:nvPr/>
        </p:nvSpPr>
        <p:spPr>
          <a:xfrm>
            <a:off x="4427984" y="6165304"/>
            <a:ext cx="2520280" cy="692696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7 days (</a:t>
            </a:r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+ 6 days queuing)</a:t>
            </a:r>
            <a:endParaRPr lang="en-IN" sz="14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7164288" y="2924944"/>
            <a:ext cx="1008112" cy="504056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Fwd1 day</a:t>
            </a:r>
            <a:endParaRPr lang="en-IN" sz="11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4" grpId="0" animBg="1"/>
      <p:bldP spid="4" grpId="1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3" grpId="1" animBg="1"/>
      <p:bldP spid="14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5" grpId="0" animBg="1"/>
      <p:bldP spid="26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264696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latin typeface="Bookman Old Style" pitchFamily="18" charset="0"/>
              </a:rPr>
              <a:t>Regulatory/Legislative deficiency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Till 1988, the form creating the charge was to be filed for registration by the Borrower (conflict of interest)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The law provided ‘</a:t>
            </a:r>
            <a:r>
              <a:rPr lang="en-US" sz="2400" b="1" dirty="0" smtClean="0">
                <a:solidFill>
                  <a:srgbClr val="FF0000"/>
                </a:solidFill>
                <a:latin typeface="Bookman Old Style" pitchFamily="18" charset="0"/>
              </a:rPr>
              <a:t>filed for registration</a:t>
            </a:r>
            <a:r>
              <a:rPr lang="en-US" sz="2400" dirty="0" smtClean="0">
                <a:latin typeface="Bookman Old Style" pitchFamily="18" charset="0"/>
              </a:rPr>
              <a:t>’ – the responsibility of the borrower ended with filing of the forms etc with the cashier, registration was not mandatory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The template of Certificate evidencing registration of charge was deficient, it did not show the value of the underlying asset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Two separate files were being maintained at ROC – Registered documents; Documents pending registration.   Checks on monitoring pendency absent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Inspection and Due diligence of borrower difficult</a:t>
            </a:r>
          </a:p>
          <a:p>
            <a:pPr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Gaping legislative holes, scope of abuse. </a:t>
            </a:r>
            <a:endParaRPr lang="en-IN" sz="2400" dirty="0"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LEGISLATIVE ENABLEMENT/ EMPOWERMENT</a:t>
            </a:r>
            <a:endParaRPr lang="en-IN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54461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Bookman Old Style" pitchFamily="18" charset="0"/>
              </a:rPr>
              <a:t>Legal and Regulatory </a:t>
            </a:r>
            <a:r>
              <a:rPr lang="en-US" sz="2400" dirty="0" smtClean="0">
                <a:latin typeface="Bookman Old Style" pitchFamily="18" charset="0"/>
              </a:rPr>
              <a:t>Frameworks must be supportive to e-Governance platform. </a:t>
            </a:r>
          </a:p>
          <a:p>
            <a:r>
              <a:rPr lang="en-US" sz="2400" dirty="0" smtClean="0">
                <a:latin typeface="Bookman Old Style" pitchFamily="18" charset="0"/>
              </a:rPr>
              <a:t>Major amendments introduced in Companies Act in September, 2006 </a:t>
            </a:r>
          </a:p>
          <a:p>
            <a:pPr lvl="1">
              <a:buSzPct val="75000"/>
              <a:buFont typeface="Courier New" pitchFamily="49" charset="0"/>
              <a:buChar char="o"/>
            </a:pPr>
            <a:r>
              <a:rPr lang="en-US" sz="2000" dirty="0" smtClean="0">
                <a:solidFill>
                  <a:srgbClr val="FF0000"/>
                </a:solidFill>
                <a:latin typeface="Bookman Old Style" pitchFamily="18" charset="0"/>
              </a:rPr>
              <a:t>Min. of Corporate Affairs</a:t>
            </a:r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 empowered</a:t>
            </a:r>
            <a:r>
              <a:rPr lang="en-US" sz="2000" dirty="0" smtClean="0">
                <a:latin typeface="Bookman Old Style" pitchFamily="18" charset="0"/>
              </a:rPr>
              <a:t> to</a:t>
            </a:r>
            <a:r>
              <a:rPr lang="en-IN" sz="2000" dirty="0" smtClean="0">
                <a:latin typeface="Bookman Old Style" pitchFamily="18" charset="0"/>
              </a:rPr>
              <a:t> modify Companies Act in relation to electronic records </a:t>
            </a:r>
            <a:r>
              <a:rPr lang="en-IN" sz="2000" dirty="0" smtClean="0">
                <a:latin typeface="Bookman Old Style" pitchFamily="18" charset="0"/>
              </a:rPr>
              <a:t>including </a:t>
            </a:r>
            <a:r>
              <a:rPr lang="en-IN" sz="2000" dirty="0" smtClean="0">
                <a:latin typeface="Bookman Old Style" pitchFamily="18" charset="0"/>
              </a:rPr>
              <a:t>the manner and form in which electronic records shall be filed</a:t>
            </a:r>
          </a:p>
          <a:p>
            <a:pPr lvl="1">
              <a:buSzPct val="75000"/>
              <a:buFont typeface="Courier New" pitchFamily="49" charset="0"/>
              <a:buChar char="o"/>
            </a:pPr>
            <a:r>
              <a:rPr lang="en-IN" sz="2000" b="1" dirty="0" smtClean="0">
                <a:solidFill>
                  <a:srgbClr val="FF0000"/>
                </a:solidFill>
                <a:latin typeface="Bookman Old Style" pitchFamily="18" charset="0"/>
              </a:rPr>
              <a:t>The Central Government may provide such value added services</a:t>
            </a:r>
            <a:r>
              <a:rPr lang="en-IN" sz="2000" dirty="0" smtClean="0">
                <a:latin typeface="Bookman Old Style" pitchFamily="18" charset="0"/>
              </a:rPr>
              <a:t> through the electronic form and levy prescribed fees</a:t>
            </a:r>
          </a:p>
          <a:p>
            <a:pPr lvl="1">
              <a:buSzPct val="75000"/>
              <a:buFont typeface="Courier New" pitchFamily="49" charset="0"/>
              <a:buChar char="o"/>
            </a:pPr>
            <a:r>
              <a:rPr lang="en-IN" sz="2000" b="1" dirty="0" smtClean="0">
                <a:solidFill>
                  <a:srgbClr val="FF0000"/>
                </a:solidFill>
                <a:latin typeface="Bookman Old Style" pitchFamily="18" charset="0"/>
              </a:rPr>
              <a:t>Mandatory</a:t>
            </a:r>
            <a:r>
              <a:rPr lang="en-IN" sz="2000" dirty="0" smtClean="0">
                <a:latin typeface="Bookman Old Style" pitchFamily="18" charset="0"/>
              </a:rPr>
              <a:t> filing of applications, documents, balance sheets, inspection, etc. through electronic form.</a:t>
            </a:r>
          </a:p>
          <a:p>
            <a:pPr lvl="1">
              <a:buSzPct val="75000"/>
              <a:buFont typeface="Courier New" pitchFamily="49" charset="0"/>
              <a:buChar char="o"/>
            </a:pPr>
            <a:r>
              <a:rPr lang="en-IN" sz="2000" dirty="0" smtClean="0">
                <a:latin typeface="Bookman Old Style" pitchFamily="18" charset="0"/>
              </a:rPr>
              <a:t>All </a:t>
            </a:r>
            <a:r>
              <a:rPr lang="en-IN" sz="2000" dirty="0" smtClean="0">
                <a:latin typeface="Bookman Old Style" pitchFamily="18" charset="0"/>
              </a:rPr>
              <a:t>the provisions of </a:t>
            </a:r>
            <a:r>
              <a:rPr lang="en-IN" sz="2000" dirty="0" smtClean="0">
                <a:latin typeface="Bookman Old Style" pitchFamily="18" charset="0"/>
              </a:rPr>
              <a:t>IT </a:t>
            </a:r>
            <a:r>
              <a:rPr lang="en-IN" sz="2000" dirty="0" smtClean="0">
                <a:latin typeface="Bookman Old Style" pitchFamily="18" charset="0"/>
              </a:rPr>
              <a:t>Act, 2000 relating to </a:t>
            </a:r>
            <a:r>
              <a:rPr lang="en-IN" sz="2000" dirty="0" smtClean="0">
                <a:latin typeface="Bookman Old Style" pitchFamily="18" charset="0"/>
              </a:rPr>
              <a:t>electronic </a:t>
            </a:r>
            <a:r>
              <a:rPr lang="en-IN" sz="2000" dirty="0" smtClean="0">
                <a:latin typeface="Bookman Old Style" pitchFamily="18" charset="0"/>
              </a:rPr>
              <a:t>records </a:t>
            </a:r>
            <a:r>
              <a:rPr lang="en-IN" sz="2000" dirty="0" smtClean="0">
                <a:latin typeface="Bookman Old Style" pitchFamily="18" charset="0"/>
              </a:rPr>
              <a:t>including </a:t>
            </a:r>
            <a:r>
              <a:rPr lang="en-IN" sz="2000" dirty="0" smtClean="0">
                <a:latin typeface="Bookman Old Style" pitchFamily="18" charset="0"/>
              </a:rPr>
              <a:t>the manner </a:t>
            </a:r>
            <a:r>
              <a:rPr lang="en-IN" sz="2000" dirty="0" smtClean="0">
                <a:latin typeface="Bookman Old Style" pitchFamily="18" charset="0"/>
              </a:rPr>
              <a:t>and format for filing of electronic </a:t>
            </a:r>
            <a:r>
              <a:rPr lang="en-IN" sz="2000" dirty="0" smtClean="0">
                <a:latin typeface="Bookman Old Style" pitchFamily="18" charset="0"/>
              </a:rPr>
              <a:t>records shall be </a:t>
            </a:r>
            <a:r>
              <a:rPr lang="en-IN" sz="2000" dirty="0" smtClean="0">
                <a:latin typeface="Bookman Old Style" pitchFamily="18" charset="0"/>
              </a:rPr>
              <a:t>applicable</a:t>
            </a:r>
          </a:p>
          <a:p>
            <a:pPr>
              <a:buSzPct val="75000"/>
              <a:buFont typeface="Courier New" pitchFamily="49" charset="0"/>
              <a:buChar char="o"/>
            </a:pPr>
            <a:r>
              <a:rPr lang="en-US" sz="2400" b="1" dirty="0" smtClean="0">
                <a:latin typeface="Bookman Old Style" pitchFamily="18" charset="0"/>
              </a:rPr>
              <a:t>Amendments in other Acts</a:t>
            </a:r>
            <a:r>
              <a:rPr lang="en-US" sz="2400" dirty="0" smtClean="0">
                <a:latin typeface="Bookman Old Style" pitchFamily="18" charset="0"/>
              </a:rPr>
              <a:t> – Stamp Act, Evidence Act, RBI Act, IPC</a:t>
            </a:r>
            <a:endParaRPr lang="en-IN" sz="2400" dirty="0"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12</a:t>
            </a:fld>
            <a:endParaRPr lang="en-I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IN" b="1" dirty="0" smtClean="0">
                <a:latin typeface="Bookman Old Style" pitchFamily="18" charset="0"/>
              </a:rPr>
              <a:t>Vision </a:t>
            </a:r>
            <a:r>
              <a:rPr lang="en-IN" i="1" dirty="0" smtClean="0">
                <a:latin typeface="Bookman Old Style" pitchFamily="18" charset="0"/>
              </a:rPr>
              <a:t>Foundation for a healthy business eco system</a:t>
            </a:r>
          </a:p>
          <a:p>
            <a:pPr>
              <a:lnSpc>
                <a:spcPct val="120000"/>
              </a:lnSpc>
            </a:pPr>
            <a:r>
              <a:rPr lang="en-IN" dirty="0" smtClean="0">
                <a:latin typeface="Bookman Old Style" pitchFamily="18" charset="0"/>
              </a:rPr>
              <a:t>Reposition MCA </a:t>
            </a:r>
          </a:p>
          <a:p>
            <a:pPr>
              <a:lnSpc>
                <a:spcPct val="120000"/>
              </a:lnSpc>
            </a:pPr>
            <a:r>
              <a:rPr lang="en-IN" dirty="0" smtClean="0">
                <a:latin typeface="Bookman Old Style" pitchFamily="18" charset="0"/>
              </a:rPr>
              <a:t>To </a:t>
            </a:r>
            <a:r>
              <a:rPr lang="en-IN" dirty="0" err="1" smtClean="0">
                <a:latin typeface="Bookman Old Style" pitchFamily="18" charset="0"/>
              </a:rPr>
              <a:t>fulfill</a:t>
            </a:r>
            <a:r>
              <a:rPr lang="en-IN" dirty="0" smtClean="0">
                <a:latin typeface="Bookman Old Style" pitchFamily="18" charset="0"/>
              </a:rPr>
              <a:t> the aspirations of its stakeholders </a:t>
            </a:r>
          </a:p>
          <a:p>
            <a:pPr>
              <a:lnSpc>
                <a:spcPct val="120000"/>
              </a:lnSpc>
            </a:pPr>
            <a:r>
              <a:rPr lang="en-IN" dirty="0" smtClean="0">
                <a:latin typeface="Bookman Old Style" pitchFamily="18" charset="0"/>
              </a:rPr>
              <a:t>To achieve global competitiveness for the 21stcentury</a:t>
            </a:r>
          </a:p>
          <a:p>
            <a:pPr>
              <a:lnSpc>
                <a:spcPct val="120000"/>
              </a:lnSpc>
            </a:pPr>
            <a:endParaRPr lang="en-IN" dirty="0" smtClean="0">
              <a:latin typeface="Bookman Old Style" pitchFamily="18" charset="0"/>
            </a:endParaRPr>
          </a:p>
          <a:p>
            <a:pPr>
              <a:lnSpc>
                <a:spcPct val="120000"/>
              </a:lnSpc>
            </a:pPr>
            <a:r>
              <a:rPr lang="en-IN" b="1" dirty="0" smtClean="0">
                <a:latin typeface="Bookman Old Style" pitchFamily="18" charset="0"/>
              </a:rPr>
              <a:t>Goals</a:t>
            </a:r>
            <a:r>
              <a:rPr lang="en-IN" dirty="0" smtClean="0">
                <a:latin typeface="Bookman Old Style" pitchFamily="18" charset="0"/>
              </a:rPr>
              <a:t>   </a:t>
            </a:r>
            <a:r>
              <a:rPr lang="en-IN" i="1" dirty="0" smtClean="0">
                <a:latin typeface="Bookman Old Style" pitchFamily="18" charset="0"/>
              </a:rPr>
              <a:t>Ensuring Speed &amp; Certainty in Service </a:t>
            </a:r>
            <a:r>
              <a:rPr lang="en-IN" i="1" dirty="0" err="1" smtClean="0">
                <a:latin typeface="Bookman Old Style" pitchFamily="18" charset="0"/>
              </a:rPr>
              <a:t>fulfillment</a:t>
            </a:r>
            <a:endParaRPr lang="en-IN" i="1" dirty="0" smtClean="0">
              <a:latin typeface="Bookman Old Style" pitchFamily="18" charset="0"/>
            </a:endParaRPr>
          </a:p>
          <a:p>
            <a:pPr>
              <a:lnSpc>
                <a:spcPct val="120000"/>
              </a:lnSpc>
            </a:pPr>
            <a:r>
              <a:rPr lang="en-IN" b="1" dirty="0" smtClean="0">
                <a:latin typeface="Bookman Old Style" pitchFamily="18" charset="0"/>
              </a:rPr>
              <a:t>Business </a:t>
            </a:r>
            <a:r>
              <a:rPr lang="en-IN" dirty="0" smtClean="0">
                <a:latin typeface="Bookman Old Style" pitchFamily="18" charset="0"/>
              </a:rPr>
              <a:t>–Registration of new companies from days to hours</a:t>
            </a:r>
          </a:p>
          <a:p>
            <a:pPr>
              <a:lnSpc>
                <a:spcPct val="120000"/>
              </a:lnSpc>
            </a:pPr>
            <a:r>
              <a:rPr lang="en-IN" b="1" dirty="0" smtClean="0">
                <a:latin typeface="Bookman Old Style" pitchFamily="18" charset="0"/>
              </a:rPr>
              <a:t>Public </a:t>
            </a:r>
            <a:r>
              <a:rPr lang="en-IN" dirty="0" smtClean="0">
                <a:latin typeface="Bookman Old Style" pitchFamily="18" charset="0"/>
              </a:rPr>
              <a:t>–Online availability of Ministry on a 24*7*365 basis</a:t>
            </a:r>
          </a:p>
          <a:p>
            <a:pPr>
              <a:lnSpc>
                <a:spcPct val="120000"/>
              </a:lnSpc>
            </a:pPr>
            <a:r>
              <a:rPr lang="en-IN" b="1" dirty="0" smtClean="0">
                <a:latin typeface="Bookman Old Style" pitchFamily="18" charset="0"/>
              </a:rPr>
              <a:t>FIs </a:t>
            </a:r>
            <a:r>
              <a:rPr lang="en-IN" dirty="0" smtClean="0">
                <a:latin typeface="Bookman Old Style" pitchFamily="18" charset="0"/>
              </a:rPr>
              <a:t>–Easy registration and verification of charges from anywhere in and outside the country</a:t>
            </a:r>
          </a:p>
          <a:p>
            <a:pPr>
              <a:lnSpc>
                <a:spcPct val="120000"/>
              </a:lnSpc>
            </a:pPr>
            <a:r>
              <a:rPr lang="en-IN" b="1" dirty="0" smtClean="0">
                <a:latin typeface="Bookman Old Style" pitchFamily="18" charset="0"/>
              </a:rPr>
              <a:t>Government </a:t>
            </a:r>
            <a:r>
              <a:rPr lang="en-IN" dirty="0" smtClean="0">
                <a:latin typeface="Bookman Old Style" pitchFamily="18" charset="0"/>
              </a:rPr>
              <a:t>–Effective Compliance management &amp;transparency</a:t>
            </a:r>
          </a:p>
          <a:p>
            <a:pPr>
              <a:lnSpc>
                <a:spcPct val="120000"/>
              </a:lnSpc>
            </a:pPr>
            <a:r>
              <a:rPr lang="en-IN" b="1" dirty="0" smtClean="0">
                <a:latin typeface="Bookman Old Style" pitchFamily="18" charset="0"/>
              </a:rPr>
              <a:t>Employees </a:t>
            </a:r>
            <a:r>
              <a:rPr lang="en-IN" dirty="0" smtClean="0">
                <a:latin typeface="Bookman Old Style" pitchFamily="18" charset="0"/>
              </a:rPr>
              <a:t>–Environment conducted to promote efficiency and effectiveness</a:t>
            </a:r>
            <a:r>
              <a:rPr lang="en-IN" b="1" i="1" dirty="0" smtClean="0">
                <a:latin typeface="Bookman Old Style" pitchFamily="18" charset="0"/>
              </a:rPr>
              <a:t> </a:t>
            </a:r>
          </a:p>
          <a:p>
            <a:endParaRPr lang="en-IN" i="1" dirty="0" smtClean="0"/>
          </a:p>
          <a:p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4581525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13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MCA 21 – the Change Agent</a:t>
            </a:r>
            <a:endParaRPr lang="en-I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1044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3816424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3568" y="5993904"/>
            <a:ext cx="8064896" cy="675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b="1" dirty="0" smtClean="0">
              <a:latin typeface="Bookman Old Style" pitchFamily="18" charset="0"/>
            </a:endParaRPr>
          </a:p>
          <a:p>
            <a:pPr algn="ctr"/>
            <a:r>
              <a:rPr lang="en-IN" dirty="0" smtClean="0">
                <a:latin typeface="Bookman Old Style" pitchFamily="18" charset="0"/>
              </a:rPr>
              <a:t>MCA21 brought about a transformation in the way stakeholders interact and work with the Ministry</a:t>
            </a:r>
          </a:p>
          <a:p>
            <a:pPr algn="ctr"/>
            <a:endParaRPr lang="en-IN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5661248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  <a:latin typeface="Arial Rounded MT Bold" pitchFamily="34" charset="0"/>
              </a:rPr>
              <a:t>Previous</a:t>
            </a:r>
            <a:endParaRPr lang="en-IN" sz="1600" b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5661248"/>
            <a:ext cx="100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030A0"/>
                </a:solidFill>
                <a:latin typeface="Arial Rounded MT Bold" pitchFamily="34" charset="0"/>
              </a:rPr>
              <a:t>Current </a:t>
            </a:r>
            <a:endParaRPr lang="en-IN" sz="1600" b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14</a:t>
            </a:fld>
            <a:endParaRPr lang="en-IN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89856"/>
            <a:ext cx="9144000" cy="7647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15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 Rounded MT Bold" pitchFamily="34" charset="0"/>
              </a:rPr>
              <a:t>At ‘As to be Stage’</a:t>
            </a:r>
            <a:br>
              <a:rPr lang="en-US" sz="3200" dirty="0" smtClean="0">
                <a:latin typeface="Arial Rounded MT Bold" pitchFamily="34" charset="0"/>
              </a:rPr>
            </a:br>
            <a:r>
              <a:rPr lang="en-US" sz="3200" dirty="0" smtClean="0">
                <a:latin typeface="Arial Rounded MT Bold" pitchFamily="34" charset="0"/>
              </a:rPr>
              <a:t>(Post implementation of MCA 21)</a:t>
            </a:r>
            <a:endParaRPr lang="en-IN" sz="3200" dirty="0"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en-US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Name Availability, Company Registration, Registration of Charge</a:t>
            </a:r>
            <a:endParaRPr lang="en-IN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16</a:t>
            </a:fld>
            <a:endParaRPr lang="en-I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Left-Right Arrow 34"/>
          <p:cNvSpPr/>
          <p:nvPr/>
        </p:nvSpPr>
        <p:spPr>
          <a:xfrm rot="19616940">
            <a:off x="3768799" y="1310574"/>
            <a:ext cx="2740379" cy="709402"/>
          </a:xfrm>
          <a:prstGeom prst="left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  <a:latin typeface="Arial Rounded MT Bold" pitchFamily="34" charset="0"/>
              </a:rPr>
              <a:t>Verifications/payment gateways</a:t>
            </a:r>
            <a:endParaRPr lang="en-IN" sz="105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188640"/>
            <a:ext cx="1440160" cy="108012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PROMOTER </a:t>
            </a:r>
            <a:endParaRPr lang="en-IN" sz="1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03848" y="260648"/>
            <a:ext cx="1296144" cy="914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Obtaining Digital Signature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7740352" y="1268760"/>
            <a:ext cx="1008112" cy="1872209"/>
          </a:xfrm>
          <a:prstGeom prst="downArrow">
            <a:avLst>
              <a:gd name="adj1" fmla="val 50000"/>
              <a:gd name="adj2" fmla="val 52240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Scrutiny  at ROC</a:t>
            </a:r>
          </a:p>
          <a:p>
            <a:pPr algn="ctr"/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2 days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200" dirty="0" smtClean="0"/>
          </a:p>
          <a:p>
            <a:pPr algn="ctr"/>
            <a:endParaRPr lang="en-IN" dirty="0"/>
          </a:p>
        </p:txBody>
      </p:sp>
      <p:sp>
        <p:nvSpPr>
          <p:cNvPr id="24" name="Down Arrow 23"/>
          <p:cNvSpPr/>
          <p:nvPr/>
        </p:nvSpPr>
        <p:spPr>
          <a:xfrm>
            <a:off x="7524328" y="4509120"/>
            <a:ext cx="648072" cy="978408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Down Arrow 28"/>
          <p:cNvSpPr/>
          <p:nvPr/>
        </p:nvSpPr>
        <p:spPr>
          <a:xfrm rot="3030659">
            <a:off x="2169620" y="992119"/>
            <a:ext cx="776362" cy="1199909"/>
          </a:xfrm>
          <a:prstGeom prst="downArrow">
            <a:avLst>
              <a:gd name="adj1" fmla="val 50000"/>
              <a:gd name="adj2" fmla="val 4699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Authority to file</a:t>
            </a:r>
            <a:endParaRPr lang="en-IN" sz="11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4788024" y="260648"/>
            <a:ext cx="1800200" cy="648072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Filing  by Promoter for Name with DS</a:t>
            </a:r>
            <a:endParaRPr lang="en-IN" sz="11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8" name="Flowchart: Magnetic Disk 27"/>
          <p:cNvSpPr/>
          <p:nvPr/>
        </p:nvSpPr>
        <p:spPr>
          <a:xfrm>
            <a:off x="6948264" y="188640"/>
            <a:ext cx="1872208" cy="936104"/>
          </a:xfrm>
          <a:prstGeom prst="flowChartMagneticDisk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MCA 21 Server 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(database)</a:t>
            </a:r>
            <a:endParaRPr lang="en-IN" sz="1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6660232" y="1340768"/>
            <a:ext cx="1080120" cy="1944216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Scrutiny at ROC</a:t>
            </a:r>
            <a:endParaRPr lang="en-IN" sz="11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1907704" y="404664"/>
            <a:ext cx="1080120" cy="484632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Flowchart: Data 33"/>
          <p:cNvSpPr/>
          <p:nvPr/>
        </p:nvSpPr>
        <p:spPr>
          <a:xfrm>
            <a:off x="2339752" y="2564904"/>
            <a:ext cx="1944216" cy="792088"/>
          </a:xfrm>
          <a:prstGeom prst="flowChartInputOutput">
            <a:avLst/>
          </a:prstGeom>
          <a:solidFill>
            <a:srgbClr val="92D05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100" b="1" dirty="0" smtClean="0">
                <a:solidFill>
                  <a:schemeClr val="tx1"/>
                </a:solidFill>
                <a:latin typeface="Arial Rounded MT Bold" pitchFamily="34" charset="0"/>
              </a:rPr>
              <a:t>Trade Mark </a:t>
            </a:r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Registry</a:t>
            </a:r>
          </a:p>
          <a:p>
            <a:pPr algn="ctr"/>
            <a:r>
              <a:rPr lang="en-US" sz="1100" b="1" dirty="0" smtClean="0">
                <a:solidFill>
                  <a:schemeClr val="tx1"/>
                </a:solidFill>
                <a:latin typeface="Arial Rounded MT Bold" pitchFamily="34" charset="0"/>
              </a:rPr>
              <a:t>E Stamp</a:t>
            </a:r>
          </a:p>
          <a:p>
            <a:pPr algn="ctr"/>
            <a:r>
              <a:rPr lang="en-US" sz="1100" b="1" dirty="0" smtClean="0">
                <a:solidFill>
                  <a:schemeClr val="tx1"/>
                </a:solidFill>
                <a:latin typeface="Arial Rounded MT Bold" pitchFamily="34" charset="0"/>
              </a:rPr>
              <a:t>Fees</a:t>
            </a:r>
            <a:endParaRPr lang="en-IN" sz="11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6" name="Flowchart: Decision 35"/>
          <p:cNvSpPr/>
          <p:nvPr/>
        </p:nvSpPr>
        <p:spPr>
          <a:xfrm>
            <a:off x="6588224" y="2996952"/>
            <a:ext cx="2376264" cy="1368152"/>
          </a:xfrm>
          <a:prstGeom prst="flowChartDecisi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Service No. generated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Approved/Rejected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Digital Signature</a:t>
            </a:r>
            <a:endParaRPr lang="en-IN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37" name="Flowchart: Document 36"/>
          <p:cNvSpPr/>
          <p:nvPr/>
        </p:nvSpPr>
        <p:spPr>
          <a:xfrm>
            <a:off x="6948264" y="5589240"/>
            <a:ext cx="1944216" cy="1268760"/>
          </a:xfrm>
          <a:prstGeom prst="flowChartDocumen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Document- Approval/Certificate/Charge Reg.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generated</a:t>
            </a:r>
            <a:endParaRPr lang="en-IN" sz="1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40" name="Flowchart: Alternate Process 39"/>
          <p:cNvSpPr/>
          <p:nvPr/>
        </p:nvSpPr>
        <p:spPr>
          <a:xfrm>
            <a:off x="251520" y="1772816"/>
            <a:ext cx="1728192" cy="1116704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Advocate/ Practicing Professional</a:t>
            </a:r>
            <a:endParaRPr lang="en-IN" sz="1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41" name="Flowchart: Predefined Process 40"/>
          <p:cNvSpPr/>
          <p:nvPr/>
        </p:nvSpPr>
        <p:spPr>
          <a:xfrm>
            <a:off x="395536" y="3501008"/>
            <a:ext cx="5832648" cy="3096344"/>
          </a:xfrm>
          <a:prstGeom prst="flowChartPredefined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On line filling of e-form  with Attachments</a:t>
            </a:r>
          </a:p>
          <a:p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Verification</a:t>
            </a:r>
          </a:p>
          <a:p>
            <a:pPr marL="228600" indent="-228600">
              <a:buFontTx/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Promoter (mention PAN , Passport No.)</a:t>
            </a:r>
          </a:p>
          <a:p>
            <a:pPr marL="228600" indent="-228600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Used search facility</a:t>
            </a:r>
          </a:p>
          <a:p>
            <a:pPr marL="228600" indent="-228600">
              <a:buAutoNum type="arabicPeriod"/>
            </a:pP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Complied Guidelines</a:t>
            </a:r>
          </a:p>
          <a:p>
            <a:pPr marL="228600" indent="-228600">
              <a:buAutoNum type="arabicPeriod"/>
            </a:pPr>
            <a:r>
              <a:rPr lang="en-IN" sz="1400" dirty="0" smtClean="0">
                <a:solidFill>
                  <a:schemeClr val="tx1"/>
                </a:solidFill>
                <a:latin typeface="Arial Rounded MT Bold" pitchFamily="34" charset="0"/>
              </a:rPr>
              <a:t>Complied with all the mandated requirements of  respective Acts/Regulators etc such as IRDA, RBI, SEBI, MCA etc</a:t>
            </a:r>
          </a:p>
          <a:p>
            <a:pPr marL="228600" indent="-228600">
              <a:buAutoNum type="arabicPeriod"/>
            </a:pPr>
            <a:r>
              <a:rPr lang="en-IN" sz="1400" dirty="0" smtClean="0">
                <a:solidFill>
                  <a:schemeClr val="tx1"/>
                </a:solidFill>
                <a:latin typeface="Arial Rounded MT Bold" pitchFamily="34" charset="0"/>
              </a:rPr>
              <a:t>Does not infringe the registered trademark rights of any entity</a:t>
            </a:r>
          </a:p>
          <a:p>
            <a:pPr marL="228600" indent="-228600">
              <a:buAutoNum type="arabicPeriod"/>
            </a:pPr>
            <a:r>
              <a:rPr lang="en-IN" sz="1400" dirty="0" smtClean="0">
                <a:solidFill>
                  <a:schemeClr val="tx1"/>
                </a:solidFill>
                <a:latin typeface="Arial Rounded MT Bold" pitchFamily="34" charset="0"/>
              </a:rPr>
              <a:t>Certificate by Advocate/ Practicing professional</a:t>
            </a:r>
            <a:endParaRPr lang="en-IN" sz="1400" dirty="0"/>
          </a:p>
        </p:txBody>
      </p:sp>
      <p:sp>
        <p:nvSpPr>
          <p:cNvPr id="20" name="Striped Right Arrow 19"/>
          <p:cNvSpPr/>
          <p:nvPr/>
        </p:nvSpPr>
        <p:spPr>
          <a:xfrm rot="19663181">
            <a:off x="4214095" y="1910402"/>
            <a:ext cx="2890855" cy="515299"/>
          </a:xfrm>
          <a:prstGeom prst="stripedRightArrow">
            <a:avLst>
              <a:gd name="adj1" fmla="val 95216"/>
              <a:gd name="adj2" fmla="val 50000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Filing with Digital Sign</a:t>
            </a:r>
            <a:r>
              <a:rPr lang="en-US" sz="1200" dirty="0" smtClean="0">
                <a:latin typeface="Arial Rounded MT Bold" pitchFamily="34" charset="0"/>
              </a:rPr>
              <a:t>.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30 minutes</a:t>
            </a:r>
            <a:endParaRPr lang="en-IN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17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10" grpId="0" animBg="1"/>
      <p:bldP spid="22" grpId="0" animBg="1"/>
      <p:bldP spid="24" grpId="0" animBg="1"/>
      <p:bldP spid="24" grpId="1" animBg="1"/>
      <p:bldP spid="29" grpId="0" animBg="1"/>
      <p:bldP spid="39" grpId="0" animBg="1"/>
      <p:bldP spid="28" grpId="0" animBg="1"/>
      <p:bldP spid="28" grpId="1" animBg="1"/>
      <p:bldP spid="28" grpId="2" animBg="1"/>
      <p:bldP spid="30" grpId="0" animBg="1"/>
      <p:bldP spid="32" grpId="0" animBg="1"/>
      <p:bldP spid="34" grpId="0" animBg="1"/>
      <p:bldP spid="36" grpId="0" animBg="1"/>
      <p:bldP spid="36" grpId="1" animBg="1"/>
      <p:bldP spid="37" grpId="0" animBg="1"/>
      <p:bldP spid="37" grpId="3" animBg="1"/>
      <p:bldP spid="40" grpId="0" animBg="1"/>
      <p:bldP spid="41" grpId="2" animBg="1"/>
      <p:bldP spid="41" grpId="3" animBg="1"/>
      <p:bldP spid="20" grpId="0" animBg="1"/>
      <p:bldP spid="2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63272" cy="216024"/>
          </a:xfrm>
        </p:spPr>
        <p:txBody>
          <a:bodyPr>
            <a:noAutofit/>
          </a:bodyPr>
          <a:lstStyle/>
          <a:p>
            <a:r>
              <a:rPr lang="en-IN" sz="2800" b="1" dirty="0" smtClean="0">
                <a:latin typeface="Bookman Old Style" pitchFamily="18" charset="0"/>
              </a:rPr>
              <a:t/>
            </a:r>
            <a:br>
              <a:rPr lang="en-IN" sz="2800" b="1" dirty="0" smtClean="0">
                <a:latin typeface="Bookman Old Style" pitchFamily="18" charset="0"/>
              </a:rPr>
            </a:br>
            <a:r>
              <a:rPr lang="en-IN" sz="2800" b="1" dirty="0" smtClean="0">
                <a:latin typeface="Bookman Old Style" pitchFamily="18" charset="0"/>
              </a:rPr>
              <a:t/>
            </a:r>
            <a:br>
              <a:rPr lang="en-IN" sz="2800" b="1" dirty="0" smtClean="0">
                <a:latin typeface="Bookman Old Style" pitchFamily="18" charset="0"/>
              </a:rPr>
            </a:br>
            <a:r>
              <a:rPr lang="en-IN" sz="2800" b="1" dirty="0" smtClean="0">
                <a:latin typeface="Bookman Old Style" pitchFamily="18" charset="0"/>
              </a:rPr>
              <a:t>Secure, Inter-operable </a:t>
            </a:r>
            <a:br>
              <a:rPr lang="en-IN" sz="2800" b="1" dirty="0" smtClean="0">
                <a:latin typeface="Bookman Old Style" pitchFamily="18" charset="0"/>
              </a:rPr>
            </a:br>
            <a:r>
              <a:rPr lang="en-IN" sz="2800" b="1" dirty="0" smtClean="0">
                <a:latin typeface="Bookman Old Style" pitchFamily="18" charset="0"/>
              </a:rPr>
              <a:t>Government Functions</a:t>
            </a:r>
            <a:br>
              <a:rPr lang="en-IN" sz="2800" b="1" dirty="0" smtClean="0">
                <a:latin typeface="Bookman Old Style" pitchFamily="18" charset="0"/>
              </a:rPr>
            </a:br>
            <a:endParaRPr lang="en-IN" sz="2800" dirty="0">
              <a:latin typeface="Bookman Old Style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80526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Process Reengineering; Redesign and reworking; </a:t>
            </a:r>
            <a:r>
              <a:rPr lang="en-US" sz="8000" dirty="0" smtClean="0">
                <a:latin typeface="Bookman Old Style" pitchFamily="18" charset="0"/>
              </a:rPr>
              <a:t>Seamless, STP</a:t>
            </a:r>
            <a:endParaRPr lang="en-US" sz="8000" dirty="0" smtClean="0">
              <a:latin typeface="Bookman Old Style" pitchFamily="18" charset="0"/>
            </a:endParaRP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Anytime anywhere – jurisdictional issues of ROC removed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Instantaneous Registration of Charges &amp; Inspection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Onus of scrutiny shifted on Professionals in whole time practice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Link to Stamp duty and fees payments gateways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Integrated with Registrar  of Trade Marks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Learning kit – all e forms accompanied by filing compliance e form instructions kit</a:t>
            </a:r>
          </a:p>
          <a:p>
            <a:pPr>
              <a:lnSpc>
                <a:spcPct val="170000"/>
              </a:lnSpc>
            </a:pPr>
            <a:r>
              <a:rPr lang="en-US" sz="8000" dirty="0" smtClean="0">
                <a:latin typeface="Bookman Old Style" pitchFamily="18" charset="0"/>
              </a:rPr>
              <a:t>Links provided – LLP, SFIO</a:t>
            </a:r>
          </a:p>
          <a:p>
            <a:pPr>
              <a:lnSpc>
                <a:spcPct val="170000"/>
              </a:lnSpc>
            </a:pPr>
            <a:r>
              <a:rPr lang="en-IN" sz="8000" dirty="0" smtClean="0">
                <a:latin typeface="Bookman Old Style" pitchFamily="18" charset="0"/>
              </a:rPr>
              <a:t>Integration with PAN Database and also Professional </a:t>
            </a:r>
            <a:r>
              <a:rPr lang="en-IN" sz="8000" dirty="0" smtClean="0">
                <a:latin typeface="Bookman Old Style" pitchFamily="18" charset="0"/>
              </a:rPr>
              <a:t>institute </a:t>
            </a:r>
            <a:r>
              <a:rPr lang="en-IN" sz="8000" dirty="0" smtClean="0">
                <a:latin typeface="Bookman Old Style" pitchFamily="18" charset="0"/>
              </a:rPr>
              <a:t>details for online </a:t>
            </a:r>
            <a:r>
              <a:rPr lang="en-IN" sz="8000" dirty="0" err="1" smtClean="0">
                <a:latin typeface="Bookman Old Style" pitchFamily="18" charset="0"/>
              </a:rPr>
              <a:t>veriﬁcation</a:t>
            </a:r>
            <a:r>
              <a:rPr lang="en-IN" sz="8000" dirty="0" smtClean="0">
                <a:latin typeface="Bookman Old Style" pitchFamily="18" charset="0"/>
              </a:rPr>
              <a:t> of identity details in the MCA 21 system</a:t>
            </a:r>
            <a:endParaRPr lang="en-US" sz="8000" dirty="0" smtClean="0">
              <a:latin typeface="Bookman Old Style" pitchFamily="18" charset="0"/>
            </a:endParaRPr>
          </a:p>
          <a:p>
            <a:pPr>
              <a:lnSpc>
                <a:spcPct val="120000"/>
              </a:lnSpc>
            </a:pPr>
            <a:endParaRPr lang="en-IN" sz="9600" b="1" dirty="0" smtClean="0">
              <a:latin typeface="Bookman Old Style" pitchFamily="18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18</a:t>
            </a:fld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</a:pPr>
            <a:r>
              <a:rPr lang="en-IN" sz="2800" dirty="0" smtClean="0">
                <a:latin typeface="Bookman Old Style" pitchFamily="18" charset="0"/>
              </a:rPr>
              <a:t>More access points –53 Registrar’s Front offices located across India</a:t>
            </a:r>
          </a:p>
          <a:p>
            <a:pPr>
              <a:lnSpc>
                <a:spcPct val="160000"/>
              </a:lnSpc>
            </a:pPr>
            <a:r>
              <a:rPr lang="en-IN" sz="2800" dirty="0" smtClean="0">
                <a:latin typeface="Bookman Old Style" pitchFamily="18" charset="0"/>
              </a:rPr>
              <a:t>Multiple payment options including electronic payments – credit card, internet banking</a:t>
            </a:r>
          </a:p>
          <a:p>
            <a:pPr>
              <a:lnSpc>
                <a:spcPct val="160000"/>
              </a:lnSpc>
            </a:pPr>
            <a:r>
              <a:rPr lang="en-IN" sz="2800" dirty="0" smtClean="0">
                <a:latin typeface="Bookman Old Style" pitchFamily="18" charset="0"/>
              </a:rPr>
              <a:t>Digital signature based governance –ensures validity of documents in court of law</a:t>
            </a:r>
          </a:p>
          <a:p>
            <a:pPr>
              <a:lnSpc>
                <a:spcPct val="160000"/>
              </a:lnSpc>
            </a:pPr>
            <a:r>
              <a:rPr lang="en-IN" sz="2800" dirty="0" smtClean="0">
                <a:latin typeface="Bookman Old Style" pitchFamily="18" charset="0"/>
              </a:rPr>
              <a:t>Unique identification of companies using Company Identification Number (CIN)</a:t>
            </a:r>
          </a:p>
          <a:p>
            <a:pPr>
              <a:lnSpc>
                <a:spcPct val="160000"/>
              </a:lnSpc>
            </a:pPr>
            <a:r>
              <a:rPr lang="en-IN" sz="2800" dirty="0" smtClean="0">
                <a:latin typeface="Bookman Old Style" pitchFamily="18" charset="0"/>
              </a:rPr>
              <a:t>Migration of 60 million historical documents into electronic repository</a:t>
            </a:r>
          </a:p>
          <a:p>
            <a:pPr>
              <a:lnSpc>
                <a:spcPct val="160000"/>
              </a:lnSpc>
            </a:pPr>
            <a:r>
              <a:rPr lang="en-IN" sz="2800" dirty="0" smtClean="0">
                <a:latin typeface="Bookman Old Style" pitchFamily="18" charset="0"/>
              </a:rPr>
              <a:t>Electronic workflow driven paperless back office for faster and easier processing</a:t>
            </a:r>
          </a:p>
          <a:p>
            <a:pPr>
              <a:lnSpc>
                <a:spcPct val="160000"/>
              </a:lnSpc>
            </a:pPr>
            <a:r>
              <a:rPr lang="en-US" sz="2800" dirty="0" smtClean="0">
                <a:latin typeface="Bookman Old Style" pitchFamily="18" charset="0"/>
              </a:rPr>
              <a:t>List of Vanishing companies, Directors under prosecution</a:t>
            </a:r>
            <a:endParaRPr lang="en-IN" sz="2800" dirty="0" smtClean="0">
              <a:latin typeface="Bookman Old Style" pitchFamily="18" charset="0"/>
            </a:endParaRP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19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800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en-US" sz="4800" b="1" dirty="0" smtClean="0">
                <a:latin typeface="Bookman Old Style" pitchFamily="18" charset="0"/>
              </a:rPr>
              <a:t>DOWN THE MEMORARY LANE – </a:t>
            </a:r>
          </a:p>
          <a:p>
            <a:pPr algn="ctr">
              <a:buNone/>
            </a:pPr>
            <a:r>
              <a:rPr lang="en-US" sz="4800" b="1" dirty="0" smtClean="0">
                <a:latin typeface="Bookman Old Style" pitchFamily="18" charset="0"/>
              </a:rPr>
              <a:t>LEARNINGS</a:t>
            </a:r>
            <a:endParaRPr lang="en-IN" sz="4800" b="1" dirty="0"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712968" cy="5191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09"/>
                <a:gridCol w="1886004"/>
                <a:gridCol w="1921344"/>
                <a:gridCol w="1561990"/>
                <a:gridCol w="1586393"/>
                <a:gridCol w="1317928"/>
              </a:tblGrid>
              <a:tr h="77180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Sl.</a:t>
                      </a:r>
                      <a:r>
                        <a:rPr lang="en-US" sz="1400" baseline="0" dirty="0" smtClean="0">
                          <a:latin typeface="Bookman Old Style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Bookman Old Style" pitchFamily="18" charset="0"/>
                        </a:rPr>
                        <a:t> No.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Process Indicator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en-US" sz="1400" dirty="0" smtClean="0">
                        <a:latin typeface="Bookman Old Style" pitchFamily="18" charset="0"/>
                      </a:endParaRPr>
                    </a:p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Pre-MCA 21</a:t>
                      </a:r>
                    </a:p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At </a:t>
                      </a:r>
                      <a:r>
                        <a:rPr lang="en-US" sz="1400" dirty="0" smtClean="0">
                          <a:latin typeface="Bookman Old Style" pitchFamily="18" charset="0"/>
                        </a:rPr>
                        <a:t>As is</a:t>
                      </a:r>
                      <a:r>
                        <a:rPr lang="en-US" sz="1400" baseline="0" dirty="0" smtClean="0">
                          <a:latin typeface="Bookman Old Style" pitchFamily="18" charset="0"/>
                        </a:rPr>
                        <a:t> Stage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Post MCA 21 (</a:t>
                      </a:r>
                      <a:r>
                        <a:rPr lang="en-US" sz="1400" dirty="0" smtClean="0">
                          <a:latin typeface="Bookman Old Style" pitchFamily="18" charset="0"/>
                        </a:rPr>
                        <a:t>As </a:t>
                      </a:r>
                      <a:r>
                        <a:rPr lang="en-US" sz="1400" dirty="0" smtClean="0">
                          <a:latin typeface="Bookman Old Style" pitchFamily="18" charset="0"/>
                        </a:rPr>
                        <a:t>to be stage)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771809">
                <a:tc>
                  <a:txBody>
                    <a:bodyPr/>
                    <a:lstStyle/>
                    <a:p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Name Availability 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Company Incorporation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Charge Registration 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Name </a:t>
                      </a:r>
                      <a:r>
                        <a:rPr lang="en-US" sz="1400" dirty="0" err="1" smtClean="0">
                          <a:latin typeface="Bookman Old Style" pitchFamily="18" charset="0"/>
                        </a:rPr>
                        <a:t>Avl</a:t>
                      </a:r>
                      <a:r>
                        <a:rPr lang="en-US" sz="1400" dirty="0" smtClean="0">
                          <a:latin typeface="Bookman Old Style" pitchFamily="18" charset="0"/>
                        </a:rPr>
                        <a:t>./ Incorporation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1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TAT in days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15 days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 51days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45 days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02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2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HOT in days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2 days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5 days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2 days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02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3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r>
                        <a:rPr lang="en-US" sz="1400" baseline="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 No. of Activities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6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14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8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6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4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en-US" sz="1400" baseline="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 of VAs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2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4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3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5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5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Number of NVAs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4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10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5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0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6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VAR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13.33%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9.80%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4.44%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100%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7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Number of DEPs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3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2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3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1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44715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</a:rPr>
                        <a:t>8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Bookman Old Style" pitchFamily="18" charset="0"/>
                          <a:cs typeface="Times New Roman" panose="02020603050405020304" pitchFamily="18" charset="0"/>
                        </a:rPr>
                        <a:t>Number of HOPs</a:t>
                      </a:r>
                      <a:endParaRPr lang="en-IN" sz="1400" dirty="0">
                        <a:latin typeface="Bookman Old Style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7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7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6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Bookman Old Style" pitchFamily="18" charset="0"/>
                        </a:rPr>
                        <a:t>0</a:t>
                      </a:r>
                      <a:endParaRPr lang="en-IN" sz="1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As Is Stage Vs To be Stage</a:t>
            </a:r>
            <a:endParaRPr lang="en-IN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20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latin typeface="Bookman Old Style" pitchFamily="18" charset="0"/>
              </a:rPr>
              <a:t>Some statistical evidences</a:t>
            </a:r>
            <a:endParaRPr lang="en-IN" sz="2800" b="1" dirty="0">
              <a:latin typeface="Bookman Old Style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9552" y="908720"/>
          <a:ext cx="8136904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43924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Bookman Old Style" pitchFamily="18" charset="0"/>
                        </a:rPr>
                        <a:t>Particulars</a:t>
                      </a:r>
                      <a:r>
                        <a:rPr lang="en-US" sz="2000" baseline="0" dirty="0" smtClean="0">
                          <a:latin typeface="Bookman Old Style" pitchFamily="18" charset="0"/>
                        </a:rPr>
                        <a:t> 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Bookman Old Style" pitchFamily="18" charset="0"/>
                        </a:rPr>
                        <a:t>Milestones 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Bookman Old Style" pitchFamily="18" charset="0"/>
                        </a:rPr>
                        <a:t>Receipts 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Bookman Old Style" pitchFamily="18" charset="0"/>
                        </a:rPr>
                        <a:t>Rs.1177.54 </a:t>
                      </a:r>
                      <a:r>
                        <a:rPr lang="en-US" sz="2000" dirty="0" err="1" smtClean="0">
                          <a:latin typeface="Bookman Old Style" pitchFamily="18" charset="0"/>
                        </a:rPr>
                        <a:t>Crores</a:t>
                      </a:r>
                      <a:r>
                        <a:rPr lang="en-US" sz="2000" dirty="0" smtClean="0">
                          <a:latin typeface="Bookman Old Style" pitchFamily="18" charset="0"/>
                        </a:rPr>
                        <a:t> (2006</a:t>
                      </a:r>
                      <a:r>
                        <a:rPr lang="en-US" sz="2000" baseline="0" dirty="0" smtClean="0">
                          <a:latin typeface="Bookman Old Style" pitchFamily="18" charset="0"/>
                        </a:rPr>
                        <a:t> -</a:t>
                      </a:r>
                      <a:r>
                        <a:rPr lang="en-US" sz="2000" dirty="0" smtClean="0">
                          <a:latin typeface="Bookman Old Style" pitchFamily="18" charset="0"/>
                        </a:rPr>
                        <a:t>Rs.141.31 </a:t>
                      </a:r>
                      <a:r>
                        <a:rPr lang="en-US" sz="2000" dirty="0" err="1" smtClean="0">
                          <a:latin typeface="Bookman Old Style" pitchFamily="18" charset="0"/>
                        </a:rPr>
                        <a:t>Crores</a:t>
                      </a:r>
                      <a:r>
                        <a:rPr lang="en-US" sz="2000" dirty="0" smtClean="0">
                          <a:latin typeface="Bookman Old Style" pitchFamily="18" charset="0"/>
                        </a:rPr>
                        <a:t>)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Bookman Old Style" pitchFamily="18" charset="0"/>
                        </a:rPr>
                        <a:t>Number of companies registered online 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 smtClean="0">
                          <a:latin typeface="Bookman Old Style" pitchFamily="18" charset="0"/>
                        </a:rPr>
                        <a:t>5,10,152 ( No. of Companies registered in 2006 – 34,040)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Bookman Old Style" pitchFamily="18" charset="0"/>
                        </a:rPr>
                        <a:t>E</a:t>
                      </a:r>
                      <a:r>
                        <a:rPr lang="en-US" sz="2000" baseline="0" dirty="0" smtClean="0">
                          <a:latin typeface="Bookman Old Style" pitchFamily="18" charset="0"/>
                        </a:rPr>
                        <a:t> filing 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Bookman Old Style" pitchFamily="18" charset="0"/>
                        </a:rPr>
                        <a:t>2.15 </a:t>
                      </a:r>
                      <a:r>
                        <a:rPr lang="en-US" sz="2000" dirty="0" err="1" smtClean="0">
                          <a:latin typeface="Bookman Old Style" pitchFamily="18" charset="0"/>
                        </a:rPr>
                        <a:t>crores</a:t>
                      </a:r>
                      <a:r>
                        <a:rPr lang="en-US" sz="2000" baseline="0" dirty="0" smtClean="0">
                          <a:latin typeface="Bookman Old Style" pitchFamily="18" charset="0"/>
                        </a:rPr>
                        <a:t> (88,119 filings  - single day)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Bookman Old Style" pitchFamily="18" charset="0"/>
                        </a:rPr>
                        <a:t>Amount of E-stamp fee collected (Rs.)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 smtClean="0">
                          <a:latin typeface="Bookman Old Style" pitchFamily="18" charset="0"/>
                        </a:rPr>
                        <a:t>Rs. 41,959.55 </a:t>
                      </a:r>
                      <a:r>
                        <a:rPr lang="en-IN" sz="2000" dirty="0" err="1" smtClean="0">
                          <a:latin typeface="Bookman Old Style" pitchFamily="18" charset="0"/>
                        </a:rPr>
                        <a:t>Lakh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Bookman Old Style" pitchFamily="18" charset="0"/>
                        </a:rPr>
                        <a:t>Registered users of portal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Bookman Old Style" pitchFamily="18" charset="0"/>
                        </a:rPr>
                        <a:t>6.3 </a:t>
                      </a:r>
                      <a:r>
                        <a:rPr lang="en-US" sz="2000" dirty="0" err="1" smtClean="0">
                          <a:latin typeface="Bookman Old Style" pitchFamily="18" charset="0"/>
                        </a:rPr>
                        <a:t>lakhs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Bookman Old Style" pitchFamily="18" charset="0"/>
                        </a:rPr>
                        <a:t>Average portal hits per day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 smtClean="0">
                          <a:latin typeface="Bookman Old Style" pitchFamily="18" charset="0"/>
                        </a:rPr>
                        <a:t>31,147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Bookman Old Style" pitchFamily="18" charset="0"/>
                        </a:rPr>
                        <a:t>DIN issued</a:t>
                      </a:r>
                      <a:endParaRPr lang="en-IN" sz="2000" dirty="0" smtClean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Bookman Old Style" pitchFamily="18" charset="0"/>
                        </a:rPr>
                        <a:t>19 </a:t>
                      </a:r>
                      <a:r>
                        <a:rPr lang="en-US" sz="2000" dirty="0" err="1" smtClean="0">
                          <a:latin typeface="Bookman Old Style" pitchFamily="18" charset="0"/>
                        </a:rPr>
                        <a:t>lakhs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sz="2000" dirty="0" smtClean="0">
                          <a:latin typeface="Bookman Old Style" pitchFamily="18" charset="0"/>
                        </a:rPr>
                        <a:t>Authorised bankers and professionals </a:t>
                      </a:r>
                    </a:p>
                    <a:p>
                      <a:r>
                        <a:rPr lang="en-IN" sz="2000" dirty="0" smtClean="0">
                          <a:latin typeface="Bookman Old Style" pitchFamily="18" charset="0"/>
                        </a:rPr>
                        <a:t>registered with DSC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Bookman Old Style" pitchFamily="18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Bookman Old Style" pitchFamily="18" charset="0"/>
                        </a:rPr>
                        <a:t>56,980</a:t>
                      </a:r>
                      <a:endParaRPr lang="en-IN" sz="20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21</a:t>
            </a:fld>
            <a:endParaRPr lang="en-IN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End of session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22</a:t>
            </a:fld>
            <a:endParaRPr lang="en-I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At ‘As is stage’</a:t>
            </a:r>
            <a:endParaRPr lang="en-I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1224136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APPLICATION TO ROC FOR NAME AVAILABILITY </a:t>
            </a:r>
            <a:endParaRPr lang="en-I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404664"/>
            <a:ext cx="1584176" cy="9144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 Rounded MT Bold" pitchFamily="34" charset="0"/>
              </a:rPr>
              <a:t>PROMOTER</a:t>
            </a:r>
            <a:r>
              <a:rPr lang="en-US" sz="1600" dirty="0" smtClean="0">
                <a:latin typeface="Arial Rounded MT Bold" pitchFamily="34" charset="0"/>
              </a:rPr>
              <a:t> </a:t>
            </a:r>
            <a:endParaRPr lang="en-IN" sz="1600" dirty="0">
              <a:latin typeface="Arial Rounded MT Bold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>
            <a:off x="5292080" y="332656"/>
            <a:ext cx="1872208" cy="86409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   Submitted 1  day</a:t>
            </a:r>
            <a:endParaRPr lang="en-IN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15" name="Right Arrow 14"/>
          <p:cNvSpPr/>
          <p:nvPr/>
        </p:nvSpPr>
        <p:spPr>
          <a:xfrm rot="19536713">
            <a:off x="1623370" y="1645792"/>
            <a:ext cx="2536223" cy="71940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7" name="Left Arrow 16"/>
          <p:cNvSpPr/>
          <p:nvPr/>
        </p:nvSpPr>
        <p:spPr>
          <a:xfrm rot="19774196">
            <a:off x="2458253" y="1996512"/>
            <a:ext cx="4337430" cy="741193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Prelim. Scrutiny &amp; marking to dealing STA 1 day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30" name="Down Arrow 29"/>
          <p:cNvSpPr/>
          <p:nvPr/>
        </p:nvSpPr>
        <p:spPr>
          <a:xfrm>
            <a:off x="1403648" y="5085184"/>
            <a:ext cx="1368152" cy="79208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Prep. Of Letter</a:t>
            </a: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3" name="Right Arrow 32"/>
          <p:cNvSpPr/>
          <p:nvPr/>
        </p:nvSpPr>
        <p:spPr>
          <a:xfrm rot="20256365">
            <a:off x="2863854" y="5330105"/>
            <a:ext cx="3074600" cy="74807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580112" y="5805264"/>
            <a:ext cx="33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Arial Rounded MT Bold" pitchFamily="34" charset="0"/>
              </a:rPr>
              <a:t>[Valid for 03 months (may be extended for 03 months]</a:t>
            </a:r>
            <a:endParaRPr lang="en-IN" sz="1600" dirty="0">
              <a:latin typeface="Arial Rounded MT Bold" pitchFamily="34" charset="0"/>
            </a:endParaRPr>
          </a:p>
        </p:txBody>
      </p:sp>
      <p:sp>
        <p:nvSpPr>
          <p:cNvPr id="43" name="Striped Right Arrow 42"/>
          <p:cNvSpPr/>
          <p:nvPr/>
        </p:nvSpPr>
        <p:spPr>
          <a:xfrm rot="19769955">
            <a:off x="2744631" y="2434510"/>
            <a:ext cx="4976293" cy="901767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Submits with recommendations  7 days (</a:t>
            </a:r>
            <a:r>
              <a:rPr lang="en-US" sz="1100" b="1" dirty="0" smtClean="0">
                <a:solidFill>
                  <a:schemeClr val="tx1"/>
                </a:solidFill>
                <a:latin typeface="Arial Rounded MT Bold" pitchFamily="34" charset="0"/>
              </a:rPr>
              <a:t>1 day </a:t>
            </a:r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+ 6 days queuing)  </a:t>
            </a:r>
            <a:endParaRPr lang="en-IN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236296" y="332656"/>
            <a:ext cx="172819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AROC</a:t>
            </a:r>
            <a:endParaRPr lang="en-IN" sz="16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259632" y="3573016"/>
            <a:ext cx="1584176" cy="144016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DEALING ASSISTANT</a:t>
            </a:r>
            <a:endParaRPr lang="en-IN" sz="16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50" name="Diamond 49"/>
          <p:cNvSpPr/>
          <p:nvPr/>
        </p:nvSpPr>
        <p:spPr>
          <a:xfrm>
            <a:off x="5796136" y="4005064"/>
            <a:ext cx="3096344" cy="177849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Name Availability letter received</a:t>
            </a:r>
            <a:endParaRPr lang="en-IN" sz="16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251520" y="2492896"/>
            <a:ext cx="1584176" cy="9144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CASHIER</a:t>
            </a:r>
            <a:endParaRPr lang="en-IN" sz="16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1403648" y="5943600"/>
            <a:ext cx="1440160" cy="9144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Arial Rounded MT Bold" pitchFamily="34" charset="0"/>
              </a:rPr>
              <a:t>Dealing </a:t>
            </a:r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CLERK</a:t>
            </a:r>
            <a:endParaRPr lang="en-IN" sz="1600" b="1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2" name="Down Arrow 41"/>
          <p:cNvSpPr/>
          <p:nvPr/>
        </p:nvSpPr>
        <p:spPr>
          <a:xfrm>
            <a:off x="395536" y="1412776"/>
            <a:ext cx="1440160" cy="1008112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Visit to ROC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Deposit </a:t>
            </a:r>
            <a:r>
              <a:rPr lang="en-US" sz="1100" dirty="0" err="1" smtClean="0">
                <a:solidFill>
                  <a:schemeClr val="tx1"/>
                </a:solidFill>
                <a:latin typeface="Arial Rounded MT Bold" pitchFamily="34" charset="0"/>
              </a:rPr>
              <a:t>Appl</a:t>
            </a:r>
            <a:endParaRPr lang="en-IN" sz="1100" dirty="0">
              <a:solidFill>
                <a:schemeClr val="tx1"/>
              </a:solidFill>
            </a:endParaRPr>
          </a:p>
        </p:txBody>
      </p:sp>
      <p:sp>
        <p:nvSpPr>
          <p:cNvPr id="53" name="Up-Down Arrow 52"/>
          <p:cNvSpPr/>
          <p:nvPr/>
        </p:nvSpPr>
        <p:spPr>
          <a:xfrm rot="14436592">
            <a:off x="5235686" y="511741"/>
            <a:ext cx="909506" cy="6031327"/>
          </a:xfrm>
          <a:prstGeom prst="up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Approval, sign Name Availability letter 3 day</a:t>
            </a:r>
            <a:endParaRPr lang="en-IN" sz="10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57" name="Oval 56"/>
          <p:cNvSpPr/>
          <p:nvPr/>
        </p:nvSpPr>
        <p:spPr>
          <a:xfrm>
            <a:off x="3275856" y="260648"/>
            <a:ext cx="1656184" cy="91440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Rounded MT Bold" pitchFamily="34" charset="0"/>
              </a:rPr>
              <a:t>CLERK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Name </a:t>
            </a:r>
            <a:r>
              <a:rPr lang="en-US" sz="1400" dirty="0" err="1" smtClean="0">
                <a:solidFill>
                  <a:schemeClr val="tx1"/>
                </a:solidFill>
                <a:latin typeface="Arial Rounded MT Bold" pitchFamily="34" charset="0"/>
              </a:rPr>
              <a:t>Avl</a:t>
            </a: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. section</a:t>
            </a:r>
            <a:endParaRPr lang="en-IN" sz="14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5" grpId="0" animBg="1"/>
      <p:bldP spid="17" grpId="0" animBg="1"/>
      <p:bldP spid="30" grpId="0" animBg="1"/>
      <p:bldP spid="33" grpId="0" animBg="1"/>
      <p:bldP spid="38" grpId="0"/>
      <p:bldP spid="43" grpId="0" animBg="1"/>
      <p:bldP spid="46" grpId="0" animBg="1"/>
      <p:bldP spid="46" grpId="1" animBg="1"/>
      <p:bldP spid="49" grpId="0" animBg="1"/>
      <p:bldP spid="49" grpId="1" animBg="1"/>
      <p:bldP spid="50" grpId="0" animBg="1"/>
      <p:bldP spid="51" grpId="0" animBg="1"/>
      <p:bldP spid="52" grpId="0" animBg="1"/>
      <p:bldP spid="42" grpId="0" animBg="1"/>
      <p:bldP spid="53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48072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100" b="1" dirty="0" smtClean="0">
                <a:latin typeface="Bookman Old Style" pitchFamily="18" charset="0"/>
              </a:rPr>
              <a:t>Regulatory deficiency</a:t>
            </a:r>
          </a:p>
          <a:p>
            <a:pPr>
              <a:lnSpc>
                <a:spcPct val="120000"/>
              </a:lnSpc>
              <a:buSzPct val="75000"/>
              <a:buFont typeface="Courier New" pitchFamily="49" charset="0"/>
              <a:buChar char="o"/>
            </a:pPr>
            <a:r>
              <a:rPr lang="en-US" sz="3100" dirty="0" smtClean="0">
                <a:latin typeface="Bookman Old Style" pitchFamily="18" charset="0"/>
              </a:rPr>
              <a:t>Ensuring compliance of Name Availability Guidelines  (Min. of Corporate Affairs) impossible</a:t>
            </a:r>
          </a:p>
          <a:p>
            <a:pPr>
              <a:lnSpc>
                <a:spcPct val="120000"/>
              </a:lnSpc>
              <a:buSzPct val="75000"/>
              <a:buFont typeface="Courier New" pitchFamily="49" charset="0"/>
              <a:buChar char="o"/>
            </a:pPr>
            <a:r>
              <a:rPr lang="en-US" sz="3100" dirty="0" smtClean="0">
                <a:latin typeface="Bookman Old Style" pitchFamily="18" charset="0"/>
              </a:rPr>
              <a:t>Companies with undesirable, deceptively or phonetically similar Names generally got approved and incorporated</a:t>
            </a:r>
          </a:p>
          <a:p>
            <a:pPr>
              <a:lnSpc>
                <a:spcPct val="120000"/>
              </a:lnSpc>
              <a:buSzPct val="75000"/>
              <a:buFont typeface="Courier New" pitchFamily="49" charset="0"/>
              <a:buChar char="o"/>
            </a:pPr>
            <a:r>
              <a:rPr lang="en-US" sz="3100" dirty="0" smtClean="0">
                <a:latin typeface="Bookman Old Style" pitchFamily="18" charset="0"/>
              </a:rPr>
              <a:t>No verification of Trademarks or Copyrights proprietary claims </a:t>
            </a:r>
          </a:p>
          <a:p>
            <a:pPr>
              <a:lnSpc>
                <a:spcPct val="120000"/>
              </a:lnSpc>
              <a:buSzPct val="75000"/>
              <a:buFont typeface="Courier New" pitchFamily="49" charset="0"/>
              <a:buChar char="o"/>
            </a:pPr>
            <a:r>
              <a:rPr lang="en-US" sz="3100" dirty="0" smtClean="0">
                <a:latin typeface="Bookman Old Style" pitchFamily="18" charset="0"/>
              </a:rPr>
              <a:t>Difficult for dealing clerk to keep track of validity period of names made available</a:t>
            </a:r>
          </a:p>
          <a:p>
            <a:pPr>
              <a:lnSpc>
                <a:spcPct val="110000"/>
              </a:lnSpc>
            </a:pPr>
            <a:endParaRPr lang="en-US" sz="3100" b="1" dirty="0" smtClean="0">
              <a:latin typeface="Bookman Old Style" pitchFamily="18" charset="0"/>
            </a:endParaRPr>
          </a:p>
          <a:p>
            <a:pPr>
              <a:lnSpc>
                <a:spcPct val="110000"/>
              </a:lnSpc>
            </a:pPr>
            <a:r>
              <a:rPr lang="en-US" sz="3100" b="1" dirty="0" smtClean="0">
                <a:latin typeface="Bookman Old Style" pitchFamily="18" charset="0"/>
              </a:rPr>
              <a:t>Leading to plethora of litigation </a:t>
            </a:r>
          </a:p>
          <a:p>
            <a:pPr>
              <a:lnSpc>
                <a:spcPct val="120000"/>
              </a:lnSpc>
              <a:buSzPct val="75000"/>
              <a:buFont typeface="Courier New" pitchFamily="49" charset="0"/>
              <a:buChar char="o"/>
            </a:pPr>
            <a:r>
              <a:rPr lang="en-US" sz="3100" dirty="0" smtClean="0">
                <a:latin typeface="Bookman Old Style" pitchFamily="18" charset="0"/>
              </a:rPr>
              <a:t>Post incorporation the Company may be directed by Central Government to change the Name (within 12 months of incorporation)</a:t>
            </a:r>
          </a:p>
          <a:p>
            <a:pPr>
              <a:lnSpc>
                <a:spcPct val="120000"/>
              </a:lnSpc>
              <a:buSzPct val="75000"/>
              <a:buFont typeface="Courier New" pitchFamily="49" charset="0"/>
              <a:buChar char="o"/>
            </a:pPr>
            <a:r>
              <a:rPr lang="en-US" sz="3100" dirty="0" smtClean="0">
                <a:latin typeface="Bookman Old Style" pitchFamily="18" charset="0"/>
              </a:rPr>
              <a:t>After 12 months the aggrieved company had to file a civil suit </a:t>
            </a:r>
          </a:p>
          <a:p>
            <a:pPr lvl="1"/>
            <a:endParaRPr 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At ‘As is stage’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897"/>
            <a:ext cx="8229600" cy="20882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INCORPORATION OF A COMPANY</a:t>
            </a:r>
            <a:endParaRPr lang="en-IN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Left-Right Arrow 44"/>
          <p:cNvSpPr/>
          <p:nvPr/>
        </p:nvSpPr>
        <p:spPr>
          <a:xfrm rot="16200000">
            <a:off x="532700" y="699548"/>
            <a:ext cx="792088" cy="490352"/>
          </a:xfrm>
          <a:prstGeom prst="left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5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05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412776"/>
            <a:ext cx="1440160" cy="86409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PROMOTER</a:t>
            </a:r>
            <a:r>
              <a:rPr lang="en-US" b="1" dirty="0" smtClean="0"/>
              <a:t> </a:t>
            </a:r>
            <a:endParaRPr lang="en-IN" b="1" dirty="0"/>
          </a:p>
        </p:txBody>
      </p:sp>
      <p:sp>
        <p:nvSpPr>
          <p:cNvPr id="6" name="Right Arrow 5"/>
          <p:cNvSpPr/>
          <p:nvPr/>
        </p:nvSpPr>
        <p:spPr>
          <a:xfrm>
            <a:off x="1979712" y="0"/>
            <a:ext cx="4464496" cy="79208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Printing of </a:t>
            </a:r>
            <a:r>
              <a:rPr lang="en-US" sz="1200" dirty="0" err="1" smtClean="0">
                <a:solidFill>
                  <a:schemeClr val="tx1"/>
                </a:solidFill>
                <a:latin typeface="Arial Rounded MT Bold" pitchFamily="34" charset="0"/>
              </a:rPr>
              <a:t>MoA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 &amp; </a:t>
            </a:r>
            <a:r>
              <a:rPr lang="en-US" sz="1200" dirty="0" err="1" smtClean="0">
                <a:solidFill>
                  <a:schemeClr val="tx1"/>
                </a:solidFill>
                <a:latin typeface="Arial Rounded MT Bold" pitchFamily="34" charset="0"/>
              </a:rPr>
              <a:t>AoA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 (05 sets)     7 days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11" name="Right Arrow 10"/>
          <p:cNvSpPr/>
          <p:nvPr/>
        </p:nvSpPr>
        <p:spPr>
          <a:xfrm>
            <a:off x="1849035" y="1546915"/>
            <a:ext cx="2580214" cy="61329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Getting Bank draft   1 day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15" name="Right Arrow 14"/>
          <p:cNvSpPr/>
          <p:nvPr/>
        </p:nvSpPr>
        <p:spPr>
          <a:xfrm rot="21355691">
            <a:off x="1691680" y="1052736"/>
            <a:ext cx="1296144" cy="48463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Stamping  1 day</a:t>
            </a:r>
            <a:endParaRPr lang="en-IN" sz="11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19" name="Flowchart: Document 18"/>
          <p:cNvSpPr/>
          <p:nvPr/>
        </p:nvSpPr>
        <p:spPr>
          <a:xfrm>
            <a:off x="6804248" y="188640"/>
            <a:ext cx="2016224" cy="1584176"/>
          </a:xfrm>
          <a:prstGeom prst="flowChartDocumen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Signature of Subscribers to MOA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 1 day</a:t>
            </a:r>
            <a:endParaRPr lang="en-IN" sz="14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0" name="Flowchart: Multidocument 19"/>
          <p:cNvSpPr/>
          <p:nvPr/>
        </p:nvSpPr>
        <p:spPr>
          <a:xfrm>
            <a:off x="0" y="3356992"/>
            <a:ext cx="2123728" cy="1152128"/>
          </a:xfrm>
          <a:prstGeom prst="flowChartMultidocumen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CASHIER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Submission of draft </a:t>
            </a:r>
            <a:r>
              <a:rPr lang="en-US" sz="1200" dirty="0" err="1" smtClean="0">
                <a:solidFill>
                  <a:schemeClr val="tx1"/>
                </a:solidFill>
                <a:latin typeface="Arial Rounded MT Bold" pitchFamily="34" charset="0"/>
              </a:rPr>
              <a:t>MoA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, </a:t>
            </a:r>
            <a:r>
              <a:rPr lang="en-US" sz="1200" dirty="0" err="1" smtClean="0">
                <a:solidFill>
                  <a:schemeClr val="tx1"/>
                </a:solidFill>
                <a:latin typeface="Arial Rounded MT Bold" pitchFamily="34" charset="0"/>
              </a:rPr>
              <a:t>AoA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, Forms , </a:t>
            </a:r>
            <a:r>
              <a:rPr lang="en-US" sz="1200" dirty="0" err="1" smtClean="0">
                <a:solidFill>
                  <a:schemeClr val="tx1"/>
                </a:solidFill>
                <a:latin typeface="Arial Rounded MT Bold" pitchFamily="34" charset="0"/>
              </a:rPr>
              <a:t>Decls</a:t>
            </a:r>
            <a:endParaRPr lang="en-IN" sz="1200" dirty="0">
              <a:solidFill>
                <a:schemeClr val="tx1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20905837">
            <a:off x="2363768" y="2461459"/>
            <a:ext cx="3811092" cy="64807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40152" y="4437112"/>
            <a:ext cx="2016224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STA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Scrutinizes/Vet documents</a:t>
            </a:r>
            <a:endParaRPr lang="en-IN" sz="1400" dirty="0" smtClean="0">
              <a:solidFill>
                <a:schemeClr val="tx1"/>
              </a:solidFill>
            </a:endParaRPr>
          </a:p>
          <a:p>
            <a:pPr algn="ctr"/>
            <a:endParaRPr lang="en-IN" sz="1400" b="1" dirty="0">
              <a:latin typeface="Arial Rounded MT Bold" pitchFamily="34" charset="0"/>
            </a:endParaRPr>
          </a:p>
        </p:txBody>
      </p:sp>
      <p:sp>
        <p:nvSpPr>
          <p:cNvPr id="25" name="Flowchart: Connector 24"/>
          <p:cNvSpPr/>
          <p:nvPr/>
        </p:nvSpPr>
        <p:spPr>
          <a:xfrm>
            <a:off x="6228184" y="1916832"/>
            <a:ext cx="1512168" cy="864096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Rounded MT Bold" pitchFamily="34" charset="0"/>
              </a:rPr>
              <a:t>CLERK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(</a:t>
            </a:r>
            <a:r>
              <a:rPr lang="en-US" sz="1400" dirty="0" err="1" smtClean="0">
                <a:solidFill>
                  <a:schemeClr val="tx1"/>
                </a:solidFill>
                <a:latin typeface="Arial Rounded MT Bold" pitchFamily="34" charset="0"/>
              </a:rPr>
              <a:t>diarising</a:t>
            </a:r>
            <a:r>
              <a:rPr lang="en-US" sz="140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  <a:endParaRPr lang="en-IN" sz="14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29" name="Left-Right Arrow 28"/>
          <p:cNvSpPr/>
          <p:nvPr/>
        </p:nvSpPr>
        <p:spPr>
          <a:xfrm rot="1567073">
            <a:off x="1456241" y="2851831"/>
            <a:ext cx="4637587" cy="886206"/>
          </a:xfrm>
          <a:prstGeom prst="leftRightArrow">
            <a:avLst>
              <a:gd name="adj1" fmla="val 50000"/>
              <a:gd name="adj2" fmla="val 5202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5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050" dirty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05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050" dirty="0" smtClean="0">
                <a:solidFill>
                  <a:schemeClr val="tx1"/>
                </a:solidFill>
                <a:latin typeface="Arial Rounded MT Bold" pitchFamily="34" charset="0"/>
              </a:rPr>
              <a:t>Discussion with STA</a:t>
            </a:r>
          </a:p>
          <a:p>
            <a:pPr algn="ctr"/>
            <a:r>
              <a:rPr lang="en-US" sz="1050" dirty="0" smtClean="0">
                <a:solidFill>
                  <a:schemeClr val="tx1"/>
                </a:solidFill>
                <a:latin typeface="Arial Rounded MT Bold" pitchFamily="34" charset="0"/>
              </a:rPr>
              <a:t>Suggested corrections incorporated</a:t>
            </a:r>
          </a:p>
          <a:p>
            <a:pPr algn="ctr"/>
            <a:r>
              <a:rPr lang="en-US" sz="1050" dirty="0" smtClean="0">
                <a:solidFill>
                  <a:schemeClr val="tx1"/>
                </a:solidFill>
                <a:latin typeface="Arial Rounded MT Bold" pitchFamily="34" charset="0"/>
              </a:rPr>
              <a:t>15 days (</a:t>
            </a:r>
            <a:r>
              <a:rPr lang="en-US" sz="1050" b="1" dirty="0" smtClean="0">
                <a:solidFill>
                  <a:schemeClr val="tx1"/>
                </a:solidFill>
                <a:latin typeface="Arial Rounded MT Bold" pitchFamily="34" charset="0"/>
              </a:rPr>
              <a:t>1 day </a:t>
            </a:r>
            <a:r>
              <a:rPr lang="en-US" sz="1050" dirty="0" smtClean="0">
                <a:solidFill>
                  <a:schemeClr val="tx1"/>
                </a:solidFill>
                <a:latin typeface="Arial Rounded MT Bold" pitchFamily="34" charset="0"/>
              </a:rPr>
              <a:t>+  14 days queuing) </a:t>
            </a:r>
            <a:endParaRPr lang="en-IN" sz="105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05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endParaRPr lang="en-IN" sz="105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050" dirty="0">
              <a:latin typeface="Arial Rounded MT Bold" pitchFamily="34" charset="0"/>
            </a:endParaRPr>
          </a:p>
        </p:txBody>
      </p:sp>
      <p:sp>
        <p:nvSpPr>
          <p:cNvPr id="31" name="Notched Right Arrow 30"/>
          <p:cNvSpPr/>
          <p:nvPr/>
        </p:nvSpPr>
        <p:spPr>
          <a:xfrm rot="5400000">
            <a:off x="6118772" y="3031559"/>
            <a:ext cx="1586975" cy="1080120"/>
          </a:xfrm>
          <a:prstGeom prst="notched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7 days (</a:t>
            </a:r>
            <a:r>
              <a:rPr lang="en-US" sz="1000" b="1" dirty="0" smtClean="0">
                <a:solidFill>
                  <a:schemeClr val="tx1"/>
                </a:solidFill>
                <a:latin typeface="Arial Rounded MT Bold" pitchFamily="34" charset="0"/>
              </a:rPr>
              <a:t>1 day </a:t>
            </a:r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+  6 days queuing)</a:t>
            </a:r>
            <a:endParaRPr lang="en-IN" sz="1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051720" y="4581128"/>
            <a:ext cx="1512168" cy="9144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Arial Rounded MT Bold" pitchFamily="34" charset="0"/>
              </a:rPr>
              <a:t>AROC 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recommends 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33" name="Down Arrow 32"/>
          <p:cNvSpPr/>
          <p:nvPr/>
        </p:nvSpPr>
        <p:spPr>
          <a:xfrm rot="5400000">
            <a:off x="4139952" y="3933056"/>
            <a:ext cx="1080120" cy="223224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7 days (</a:t>
            </a:r>
            <a:r>
              <a:rPr lang="en-US" sz="1000" b="1" dirty="0" smtClean="0">
                <a:solidFill>
                  <a:schemeClr val="tx1"/>
                </a:solidFill>
                <a:latin typeface="Arial Rounded MT Bold" pitchFamily="34" charset="0"/>
              </a:rPr>
              <a:t>1 day </a:t>
            </a:r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+  6 days queuing)</a:t>
            </a:r>
            <a:endParaRPr lang="en-IN" sz="1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79512" y="5877272"/>
            <a:ext cx="936104" cy="792088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Arial Rounded MT Bold" pitchFamily="34" charset="0"/>
              </a:rPr>
              <a:t>ROC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 approves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5" name="Down Arrow 34"/>
          <p:cNvSpPr/>
          <p:nvPr/>
        </p:nvSpPr>
        <p:spPr>
          <a:xfrm rot="3738289">
            <a:off x="650718" y="4338785"/>
            <a:ext cx="882045" cy="1868046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000" dirty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US" sz="10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7 days ( </a:t>
            </a:r>
            <a:r>
              <a:rPr lang="en-US" sz="1000" b="1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+6 days queuing)</a:t>
            </a:r>
            <a:endParaRPr lang="en-IN" sz="10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36" name="Rectangle 35"/>
          <p:cNvSpPr/>
          <p:nvPr/>
        </p:nvSpPr>
        <p:spPr>
          <a:xfrm>
            <a:off x="3707904" y="5943600"/>
            <a:ext cx="1152128" cy="6537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CLERK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(</a:t>
            </a:r>
            <a:r>
              <a:rPr lang="en-US" sz="1200" dirty="0" err="1" smtClean="0">
                <a:solidFill>
                  <a:schemeClr val="tx1"/>
                </a:solidFill>
                <a:latin typeface="Arial Rounded MT Bold" pitchFamily="34" charset="0"/>
              </a:rPr>
              <a:t>Diarising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)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38" name="Down Arrow 37"/>
          <p:cNvSpPr/>
          <p:nvPr/>
        </p:nvSpPr>
        <p:spPr>
          <a:xfrm rot="16200000">
            <a:off x="2015716" y="5049180"/>
            <a:ext cx="720080" cy="2376264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940152" y="5733256"/>
            <a:ext cx="914400" cy="914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Arial Rounded MT Bold" pitchFamily="34" charset="0"/>
              </a:rPr>
              <a:t>TYPIST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 prepares COI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0" name="Down Arrow 39"/>
          <p:cNvSpPr/>
          <p:nvPr/>
        </p:nvSpPr>
        <p:spPr>
          <a:xfrm rot="16200000">
            <a:off x="5025200" y="5784112"/>
            <a:ext cx="792088" cy="97840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1 day</a:t>
            </a:r>
            <a:endParaRPr lang="en-IN" sz="11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1" name="Diamond 40"/>
          <p:cNvSpPr/>
          <p:nvPr/>
        </p:nvSpPr>
        <p:spPr>
          <a:xfrm>
            <a:off x="7884368" y="5517232"/>
            <a:ext cx="1202432" cy="1152128"/>
          </a:xfrm>
          <a:prstGeom prst="diamond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Arial Rounded MT Bold" pitchFamily="34" charset="0"/>
              </a:rPr>
              <a:t>COI</a:t>
            </a:r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 collected 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42" name="Down Arrow 41"/>
          <p:cNvSpPr/>
          <p:nvPr/>
        </p:nvSpPr>
        <p:spPr>
          <a:xfrm rot="16200000">
            <a:off x="7092280" y="5733256"/>
            <a:ext cx="720080" cy="864096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Arial Rounded MT Bold" pitchFamily="34" charset="0"/>
              </a:rPr>
              <a:t>1day</a:t>
            </a:r>
            <a:endParaRPr lang="en-IN" sz="11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7" name="Flowchart: Document 36"/>
          <p:cNvSpPr/>
          <p:nvPr/>
        </p:nvSpPr>
        <p:spPr>
          <a:xfrm>
            <a:off x="3059832" y="980728"/>
            <a:ext cx="1224136" cy="576064"/>
          </a:xfrm>
          <a:prstGeom prst="flowChartDocumen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Treasury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43" name="Flowchart: Document 42"/>
          <p:cNvSpPr/>
          <p:nvPr/>
        </p:nvSpPr>
        <p:spPr>
          <a:xfrm>
            <a:off x="4499992" y="1556792"/>
            <a:ext cx="1440160" cy="720080"/>
          </a:xfrm>
          <a:prstGeom prst="flowChartDocumen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Bank </a:t>
            </a:r>
            <a:endParaRPr lang="en-IN" sz="1200" dirty="0"/>
          </a:p>
        </p:txBody>
      </p:sp>
      <p:sp>
        <p:nvSpPr>
          <p:cNvPr id="44" name="Flowchart: Document 43"/>
          <p:cNvSpPr/>
          <p:nvPr/>
        </p:nvSpPr>
        <p:spPr>
          <a:xfrm>
            <a:off x="323528" y="0"/>
            <a:ext cx="1440160" cy="612648"/>
          </a:xfrm>
          <a:prstGeom prst="flowChartDocumen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endParaRPr lang="en-US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Preparation of POA </a:t>
            </a:r>
            <a:endParaRPr lang="en-IN" sz="1200" dirty="0" smtClean="0">
              <a:solidFill>
                <a:schemeClr val="tx1"/>
              </a:solidFill>
              <a:latin typeface="Arial Rounded MT Bold" pitchFamily="34" charset="0"/>
            </a:endParaRPr>
          </a:p>
          <a:p>
            <a:pPr algn="ctr"/>
            <a:endParaRPr lang="en-IN" dirty="0"/>
          </a:p>
        </p:txBody>
      </p:sp>
      <p:sp>
        <p:nvSpPr>
          <p:cNvPr id="46" name="Down Arrow 45"/>
          <p:cNvSpPr/>
          <p:nvPr/>
        </p:nvSpPr>
        <p:spPr>
          <a:xfrm>
            <a:off x="179512" y="2348880"/>
            <a:ext cx="1296144" cy="108012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sz="1200" dirty="0" smtClean="0">
                <a:solidFill>
                  <a:schemeClr val="tx1"/>
                </a:solidFill>
                <a:latin typeface="Arial Rounded MT Bold" pitchFamily="34" charset="0"/>
              </a:rPr>
              <a:t>Visit to ROC </a:t>
            </a:r>
            <a:endParaRPr lang="en-IN" sz="12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" grpId="0" animBg="1"/>
      <p:bldP spid="6" grpId="0" animBg="1"/>
      <p:bldP spid="11" grpId="0" animBg="1"/>
      <p:bldP spid="15" grpId="0" animBg="1"/>
      <p:bldP spid="19" grpId="0" animBg="1"/>
      <p:bldP spid="20" grpId="0" animBg="1"/>
      <p:bldP spid="23" grpId="0" animBg="1"/>
      <p:bldP spid="24" grpId="0" animBg="1"/>
      <p:bldP spid="24" grpId="1" animBg="1"/>
      <p:bldP spid="25" grpId="0" animBg="1"/>
      <p:bldP spid="2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37" grpId="0" animBg="1"/>
      <p:bldP spid="43" grpId="0" animBg="1"/>
      <p:bldP spid="44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32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latin typeface="Bookman Old Style" pitchFamily="18" charset="0"/>
              </a:rPr>
              <a:t>Regulatory deficiency</a:t>
            </a:r>
          </a:p>
          <a:p>
            <a:pPr lvl="1">
              <a:lnSpc>
                <a:spcPct val="150000"/>
              </a:lnSpc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KYC not adhered to</a:t>
            </a:r>
          </a:p>
          <a:p>
            <a:pPr lvl="1">
              <a:lnSpc>
                <a:spcPct val="150000"/>
              </a:lnSpc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Lack of coordination amongst 22 ROCs</a:t>
            </a:r>
          </a:p>
          <a:p>
            <a:pPr lvl="1">
              <a:lnSpc>
                <a:spcPct val="150000"/>
              </a:lnSpc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Incorporation of Section 25 companies further complex (involves approval of Regional Director)</a:t>
            </a:r>
          </a:p>
          <a:p>
            <a:pPr lvl="1">
              <a:lnSpc>
                <a:spcPct val="150000"/>
              </a:lnSpc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Proper Record keeping and Tracking impossible, bogus/fly by night operators galore</a:t>
            </a:r>
          </a:p>
          <a:p>
            <a:pPr lvl="1">
              <a:lnSpc>
                <a:spcPct val="150000"/>
              </a:lnSpc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Till now ‘Vanishing Companies’, ‘ Plantation Companies’ could not be traced</a:t>
            </a:r>
          </a:p>
          <a:p>
            <a:pPr lvl="1">
              <a:lnSpc>
                <a:spcPct val="150000"/>
              </a:lnSpc>
              <a:buSzPct val="75000"/>
              <a:buFont typeface="Courier New" pitchFamily="49" charset="0"/>
              <a:buChar char="o"/>
            </a:pPr>
            <a:r>
              <a:rPr lang="en-US" sz="2400" dirty="0" smtClean="0">
                <a:latin typeface="Bookman Old Style" pitchFamily="18" charset="0"/>
              </a:rPr>
              <a:t>No updated records of Companies; not continuously filing Annual Reports and Balance Sheets</a:t>
            </a:r>
          </a:p>
          <a:p>
            <a:pPr lvl="1">
              <a:buNone/>
            </a:pPr>
            <a:r>
              <a:rPr lang="en-US" sz="2400" dirty="0" smtClean="0">
                <a:latin typeface="Bookman Old Style" pitchFamily="18" charset="0"/>
              </a:rPr>
              <a:t> </a:t>
            </a:r>
            <a:endParaRPr lang="en-IN" sz="2400" dirty="0"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</a:rPr>
              <a:t>At ‘As is stage’</a:t>
            </a:r>
            <a:endParaRPr lang="en-IN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3"/>
            <a:ext cx="8229600" cy="2232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REGISTRATION OF CHARGE</a:t>
            </a:r>
            <a:endParaRPr lang="en-IN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F16C4-19BD-4B87-94FE-F87E9EA67D43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1359</Words>
  <Application>Microsoft Office PowerPoint</Application>
  <PresentationFormat>On-screen Show (4:3)</PresentationFormat>
  <Paragraphs>341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Slide 2</vt:lpstr>
      <vt:lpstr>At ‘As is stage’</vt:lpstr>
      <vt:lpstr>Slide 4</vt:lpstr>
      <vt:lpstr>Slide 5</vt:lpstr>
      <vt:lpstr>At ‘As is stage’</vt:lpstr>
      <vt:lpstr>Slide 7</vt:lpstr>
      <vt:lpstr>Slide 8</vt:lpstr>
      <vt:lpstr>At ‘As is stage’</vt:lpstr>
      <vt:lpstr>Slide 10</vt:lpstr>
      <vt:lpstr>Slide 11</vt:lpstr>
      <vt:lpstr>LEGISLATIVE ENABLEMENT/ EMPOWERMENT</vt:lpstr>
      <vt:lpstr>Slide 13</vt:lpstr>
      <vt:lpstr>MCA 21 – the Change Agent</vt:lpstr>
      <vt:lpstr>Slide 15</vt:lpstr>
      <vt:lpstr>At ‘As to be Stage’ (Post implementation of MCA 21)</vt:lpstr>
      <vt:lpstr>Slide 17</vt:lpstr>
      <vt:lpstr>  Secure, Inter-operable  Government Functions </vt:lpstr>
      <vt:lpstr>Slide 19</vt:lpstr>
      <vt:lpstr>Comparison of As Is Stage Vs To be Stage</vt:lpstr>
      <vt:lpstr>Some statistical evidences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Somunghosh</dc:creator>
  <cp:lastModifiedBy>Somunghosh</cp:lastModifiedBy>
  <cp:revision>133</cp:revision>
  <dcterms:created xsi:type="dcterms:W3CDTF">2014-02-05T17:48:37Z</dcterms:created>
  <dcterms:modified xsi:type="dcterms:W3CDTF">2014-02-11T19:49:52Z</dcterms:modified>
</cp:coreProperties>
</file>